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4"/>
  </p:notesMasterIdLst>
  <p:sldIdLst>
    <p:sldId id="380" r:id="rId2"/>
    <p:sldId id="399" r:id="rId3"/>
    <p:sldId id="389" r:id="rId4"/>
    <p:sldId id="400" r:id="rId5"/>
    <p:sldId id="464" r:id="rId6"/>
    <p:sldId id="402" r:id="rId7"/>
    <p:sldId id="403" r:id="rId8"/>
    <p:sldId id="404" r:id="rId9"/>
    <p:sldId id="405" r:id="rId10"/>
    <p:sldId id="406" r:id="rId11"/>
    <p:sldId id="407" r:id="rId12"/>
    <p:sldId id="408" r:id="rId13"/>
    <p:sldId id="409" r:id="rId14"/>
    <p:sldId id="270" r:id="rId15"/>
    <p:sldId id="271" r:id="rId16"/>
    <p:sldId id="410" r:id="rId17"/>
    <p:sldId id="411" r:id="rId18"/>
    <p:sldId id="274" r:id="rId19"/>
    <p:sldId id="413" r:id="rId20"/>
    <p:sldId id="414" r:id="rId21"/>
    <p:sldId id="415" r:id="rId22"/>
    <p:sldId id="416" r:id="rId23"/>
    <p:sldId id="417" r:id="rId24"/>
    <p:sldId id="465"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466" r:id="rId49"/>
    <p:sldId id="441" r:id="rId50"/>
    <p:sldId id="468" r:id="rId51"/>
    <p:sldId id="442" r:id="rId52"/>
    <p:sldId id="443" r:id="rId53"/>
    <p:sldId id="444" r:id="rId54"/>
    <p:sldId id="445" r:id="rId55"/>
    <p:sldId id="446" r:id="rId56"/>
    <p:sldId id="447" r:id="rId57"/>
    <p:sldId id="448" r:id="rId58"/>
    <p:sldId id="449" r:id="rId59"/>
    <p:sldId id="450" r:id="rId60"/>
    <p:sldId id="451" r:id="rId61"/>
    <p:sldId id="452" r:id="rId62"/>
    <p:sldId id="453" r:id="rId63"/>
    <p:sldId id="454" r:id="rId64"/>
    <p:sldId id="455" r:id="rId65"/>
    <p:sldId id="456" r:id="rId66"/>
    <p:sldId id="457" r:id="rId67"/>
    <p:sldId id="458" r:id="rId68"/>
    <p:sldId id="459" r:id="rId69"/>
    <p:sldId id="460" r:id="rId70"/>
    <p:sldId id="461" r:id="rId71"/>
    <p:sldId id="462" r:id="rId72"/>
    <p:sldId id="463" r:id="rId73"/>
  </p:sldIdLst>
  <p:sldSz cx="12192000" cy="6858000"/>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 Fredelius" initials="AF" lastIdx="26" clrIdx="0">
    <p:extLst>
      <p:ext uri="{19B8F6BF-5375-455C-9EA6-DF929625EA0E}">
        <p15:presenceInfo xmlns:p15="http://schemas.microsoft.com/office/powerpoint/2012/main" userId="S::ada.fredelius@statensmedierad.se::89b4caa5-555a-4d9a-9699-efd6a61371bb" providerId="AD"/>
      </p:ext>
    </p:extLst>
  </p:cmAuthor>
  <p:cmAuthor id="2" name="Helena Dal" initials="HD" lastIdx="10" clrIdx="1">
    <p:extLst>
      <p:ext uri="{19B8F6BF-5375-455C-9EA6-DF929625EA0E}">
        <p15:presenceInfo xmlns:p15="http://schemas.microsoft.com/office/powerpoint/2012/main" userId="S::Helena.Dal@statensmedierad.se::0dbce491-4e25-4cc3-a5b3-6ab2b6924f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BF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33" autoAdjust="0"/>
    <p:restoredTop sz="86630"/>
  </p:normalViewPr>
  <p:slideViewPr>
    <p:cSldViewPr snapToGrid="0">
      <p:cViewPr varScale="1">
        <p:scale>
          <a:sx n="106" d="100"/>
          <a:sy n="106" d="100"/>
        </p:scale>
        <p:origin x="122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962498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4536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460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sv-SE" dirty="0"/>
              <a:t>Kontakta TT och be om hjälp att hitta bilderna. </a:t>
            </a: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583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8265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6621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0689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0605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3167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4348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926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5: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35299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746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8021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8981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0308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587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8583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5753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3534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9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1" name="Google Shape;191;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2042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sz="1100" b="0" i="0" u="none" strike="noStrike" cap="none" dirty="0" err="1">
                <a:solidFill>
                  <a:schemeClr val="lt1"/>
                </a:solidFill>
                <a:latin typeface="Arial"/>
                <a:ea typeface="Arial"/>
                <a:cs typeface="Arial"/>
                <a:sym typeface="Arial"/>
              </a:rPr>
              <a:t>https</a:t>
            </a:r>
            <a:r>
              <a:rPr lang="sv-SE" sz="1100" b="0" i="0" u="none" strike="noStrike" cap="none" dirty="0">
                <a:solidFill>
                  <a:schemeClr val="lt1"/>
                </a:solidFill>
                <a:latin typeface="Arial"/>
                <a:ea typeface="Arial"/>
                <a:cs typeface="Arial"/>
                <a:sym typeface="Arial"/>
              </a:rPr>
              <a:t>://</a:t>
            </a:r>
            <a:r>
              <a:rPr lang="sv-SE" sz="1100" b="0" i="0" u="none" strike="noStrike" cap="none" dirty="0" err="1">
                <a:solidFill>
                  <a:schemeClr val="lt1"/>
                </a:solidFill>
                <a:latin typeface="Arial"/>
                <a:ea typeface="Arial"/>
                <a:cs typeface="Arial"/>
                <a:sym typeface="Arial"/>
              </a:rPr>
              <a:t>www.youtube.com</a:t>
            </a:r>
            <a:r>
              <a:rPr lang="sv-SE" sz="1100" b="0" i="0" u="none" strike="noStrike" cap="none" dirty="0">
                <a:solidFill>
                  <a:schemeClr val="lt1"/>
                </a:solidFill>
                <a:latin typeface="Arial"/>
                <a:ea typeface="Arial"/>
                <a:cs typeface="Arial"/>
                <a:sym typeface="Arial"/>
              </a:rPr>
              <a:t>/</a:t>
            </a:r>
            <a:r>
              <a:rPr lang="sv-SE" sz="1100" b="0" i="0" u="none" strike="noStrike" cap="none" dirty="0" err="1">
                <a:solidFill>
                  <a:schemeClr val="lt1"/>
                </a:solidFill>
                <a:latin typeface="Arial"/>
                <a:ea typeface="Arial"/>
                <a:cs typeface="Arial"/>
                <a:sym typeface="Arial"/>
              </a:rPr>
              <a:t>watch?v</a:t>
            </a:r>
            <a:r>
              <a:rPr lang="sv-SE" sz="1100" b="0" i="0" u="none" strike="noStrike" cap="none" dirty="0">
                <a:solidFill>
                  <a:schemeClr val="lt1"/>
                </a:solidFill>
                <a:latin typeface="Arial"/>
                <a:ea typeface="Arial"/>
                <a:cs typeface="Arial"/>
                <a:sym typeface="Arial"/>
              </a:rPr>
              <a:t>=Ex83dhTn0IU</a:t>
            </a:r>
            <a:endParaRPr dirty="0"/>
          </a:p>
          <a:p>
            <a:pPr marL="0" lvl="0" indent="0" algn="l" rtl="0">
              <a:lnSpc>
                <a:spcPct val="100000"/>
              </a:lnSpc>
              <a:spcBef>
                <a:spcPts val="0"/>
              </a:spcBef>
              <a:spcAft>
                <a:spcPts val="0"/>
              </a:spcAft>
              <a:buSzPts val="1100"/>
              <a:buNone/>
            </a:pPr>
            <a:endParaRPr lang="sv-SE" dirty="0"/>
          </a:p>
          <a:p>
            <a:pPr marL="0" lvl="0" indent="0" algn="l" rtl="0">
              <a:lnSpc>
                <a:spcPct val="100000"/>
              </a:lnSpc>
              <a:spcBef>
                <a:spcPts val="0"/>
              </a:spcBef>
              <a:spcAft>
                <a:spcPts val="0"/>
              </a:spcAft>
              <a:buSzPts val="1100"/>
              <a:buNone/>
            </a:pPr>
            <a:r>
              <a:rPr lang="sv-SE" dirty="0"/>
              <a:t>Foto: Photo by Chris </a:t>
            </a:r>
            <a:r>
              <a:rPr lang="sv-SE" dirty="0" err="1"/>
              <a:t>Pizzello</a:t>
            </a:r>
            <a:r>
              <a:rPr lang="sv-SE" dirty="0"/>
              <a:t>/</a:t>
            </a:r>
            <a:r>
              <a:rPr lang="sv-SE" dirty="0" err="1"/>
              <a:t>Invision</a:t>
            </a:r>
            <a:r>
              <a:rPr lang="sv-SE" dirty="0"/>
              <a:t>/AP</a:t>
            </a: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6844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sz="1100" b="0" i="0" u="none" strike="noStrike" cap="none" dirty="0" err="1">
                <a:solidFill>
                  <a:schemeClr val="lt1"/>
                </a:solidFill>
                <a:latin typeface="Arial"/>
                <a:ea typeface="Arial"/>
                <a:cs typeface="Arial"/>
                <a:sym typeface="Arial"/>
              </a:rPr>
              <a:t>https</a:t>
            </a:r>
            <a:r>
              <a:rPr lang="sv-SE" sz="1100" b="0" i="0" u="none" strike="noStrike" cap="none" dirty="0">
                <a:solidFill>
                  <a:schemeClr val="lt1"/>
                </a:solidFill>
                <a:latin typeface="Arial"/>
                <a:ea typeface="Arial"/>
                <a:cs typeface="Arial"/>
                <a:sym typeface="Arial"/>
              </a:rPr>
              <a:t>://</a:t>
            </a:r>
            <a:r>
              <a:rPr lang="sv-SE" sz="1100" b="0" i="0" u="none" strike="noStrike" cap="none" dirty="0" err="1">
                <a:solidFill>
                  <a:schemeClr val="lt1"/>
                </a:solidFill>
                <a:latin typeface="Arial"/>
                <a:ea typeface="Arial"/>
                <a:cs typeface="Arial"/>
                <a:sym typeface="Arial"/>
              </a:rPr>
              <a:t>www.youtube.com</a:t>
            </a:r>
            <a:r>
              <a:rPr lang="sv-SE" sz="1100" b="0" i="0" u="none" strike="noStrike" cap="none" dirty="0">
                <a:solidFill>
                  <a:schemeClr val="lt1"/>
                </a:solidFill>
                <a:latin typeface="Arial"/>
                <a:ea typeface="Arial"/>
                <a:cs typeface="Arial"/>
                <a:sym typeface="Arial"/>
              </a:rPr>
              <a:t>/</a:t>
            </a:r>
            <a:r>
              <a:rPr lang="sv-SE" sz="1100" b="0" i="0" u="none" strike="noStrike" cap="none" dirty="0" err="1">
                <a:solidFill>
                  <a:schemeClr val="lt1"/>
                </a:solidFill>
                <a:latin typeface="Arial"/>
                <a:ea typeface="Arial"/>
                <a:cs typeface="Arial"/>
                <a:sym typeface="Arial"/>
              </a:rPr>
              <a:t>watch?v</a:t>
            </a:r>
            <a:r>
              <a:rPr lang="sv-SE" sz="1100" b="0" i="0" u="none" strike="noStrike" cap="none" dirty="0">
                <a:solidFill>
                  <a:schemeClr val="lt1"/>
                </a:solidFill>
                <a:latin typeface="Arial"/>
                <a:ea typeface="Arial"/>
                <a:cs typeface="Arial"/>
                <a:sym typeface="Arial"/>
              </a:rPr>
              <a:t>=Ex83dhTn0IU</a:t>
            </a:r>
            <a:endParaRPr dirty="0"/>
          </a:p>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690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1669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694649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v-SE" sz="1100" b="0" i="0" u="none" strike="noStrike" cap="none" dirty="0" err="1">
                <a:solidFill>
                  <a:schemeClr val="lt1"/>
                </a:solidFill>
                <a:latin typeface="Arial"/>
                <a:ea typeface="Arial"/>
                <a:cs typeface="Arial"/>
                <a:sym typeface="Arial"/>
              </a:rPr>
              <a:t>https</a:t>
            </a:r>
            <a:r>
              <a:rPr lang="sv-SE" sz="1100" b="0" i="0" u="none" strike="noStrike" cap="none" dirty="0">
                <a:solidFill>
                  <a:schemeClr val="lt1"/>
                </a:solidFill>
                <a:latin typeface="Arial"/>
                <a:ea typeface="Arial"/>
                <a:cs typeface="Arial"/>
                <a:sym typeface="Arial"/>
              </a:rPr>
              <a:t>://</a:t>
            </a:r>
            <a:r>
              <a:rPr lang="sv-SE" sz="1100" b="0" i="0" u="none" strike="noStrike" cap="none" dirty="0" err="1">
                <a:solidFill>
                  <a:schemeClr val="lt1"/>
                </a:solidFill>
                <a:latin typeface="Arial"/>
                <a:ea typeface="Arial"/>
                <a:cs typeface="Arial"/>
                <a:sym typeface="Arial"/>
              </a:rPr>
              <a:t>www.youtube.com</a:t>
            </a:r>
            <a:r>
              <a:rPr lang="sv-SE" sz="1100" b="0" i="0" u="none" strike="noStrike" cap="none" dirty="0">
                <a:solidFill>
                  <a:schemeClr val="lt1"/>
                </a:solidFill>
                <a:latin typeface="Arial"/>
                <a:ea typeface="Arial"/>
                <a:cs typeface="Arial"/>
                <a:sym typeface="Arial"/>
              </a:rPr>
              <a:t>/</a:t>
            </a:r>
            <a:r>
              <a:rPr lang="sv-SE" sz="1100" b="0" i="0" u="none" strike="noStrike" cap="none" dirty="0" err="1">
                <a:solidFill>
                  <a:schemeClr val="lt1"/>
                </a:solidFill>
                <a:latin typeface="Arial"/>
                <a:ea typeface="Arial"/>
                <a:cs typeface="Arial"/>
                <a:sym typeface="Arial"/>
              </a:rPr>
              <a:t>watch?v</a:t>
            </a:r>
            <a:r>
              <a:rPr lang="sv-SE" sz="1100" b="0" i="0" u="none" strike="noStrike" cap="none" dirty="0">
                <a:solidFill>
                  <a:schemeClr val="lt1"/>
                </a:solidFill>
                <a:latin typeface="Arial"/>
                <a:ea typeface="Arial"/>
                <a:cs typeface="Arial"/>
                <a:sym typeface="Arial"/>
              </a:rPr>
              <a:t>=Ex83dhTn0IU</a:t>
            </a:r>
            <a:endParaRPr dirty="0"/>
          </a:p>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50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6215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1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4934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056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5: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38233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1964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5535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8988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6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6318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5561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2849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5705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7388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1112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59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890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27" name="Google Shape;227;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67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nehåll med bildtext"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3.emf"/><Relationship Id="rId2" Type="http://schemas.openxmlformats.org/officeDocument/2006/relationships/notesSlide" Target="../notesSlides/notesSlide40.xml"/><Relationship Id="rId16"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8.jpeg"/><Relationship Id="rId2" Type="http://schemas.openxmlformats.org/officeDocument/2006/relationships/notesSlide" Target="../notesSlides/notesSlide41.xml"/><Relationship Id="rId16" Type="http://schemas.openxmlformats.org/officeDocument/2006/relationships/image" Target="../media/image127.jpeg"/><Relationship Id="rId1" Type="http://schemas.openxmlformats.org/officeDocument/2006/relationships/slideLayout" Target="../slideLayouts/slideLayout1.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5" Type="http://schemas.openxmlformats.org/officeDocument/2006/relationships/image" Target="../media/image12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5.png"/><Relationship Id="rId4"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35.png"/><Relationship Id="rId4"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himmel, utomhus, byggnad, väg&#10;&#10;Automatiskt genererad beskrivning">
            <a:extLst>
              <a:ext uri="{FF2B5EF4-FFF2-40B4-BE49-F238E27FC236}">
                <a16:creationId xmlns:a16="http://schemas.microsoft.com/office/drawing/2014/main" id="{B91BCD95-B0D0-934B-B241-6E5E96DA9BB5}"/>
              </a:ext>
            </a:extLst>
          </p:cNvPr>
          <p:cNvPicPr>
            <a:picLocks noChangeAspect="1"/>
          </p:cNvPicPr>
          <p:nvPr/>
        </p:nvPicPr>
        <p:blipFill rotWithShape="1">
          <a:blip r:embed="rId2" cstate="screen">
            <a:alphaModFix amt="55000"/>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rcRect/>
          <a:stretch/>
        </p:blipFill>
        <p:spPr>
          <a:xfrm>
            <a:off x="1" y="0"/>
            <a:ext cx="12191999" cy="6858001"/>
          </a:xfrm>
          <a:prstGeom prst="rect">
            <a:avLst/>
          </a:prstGeom>
        </p:spPr>
      </p:pic>
      <p:sp>
        <p:nvSpPr>
          <p:cNvPr id="6" name="Text Box 1"/>
          <p:cNvSpPr txBox="1">
            <a:spLocks noChangeArrowheads="1"/>
          </p:cNvSpPr>
          <p:nvPr/>
        </p:nvSpPr>
        <p:spPr bwMode="auto">
          <a:xfrm>
            <a:off x="0" y="2465352"/>
            <a:ext cx="12192000" cy="1586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lnSpc>
                <a:spcPts val="5333"/>
              </a:lnSpc>
              <a:buSzPct val="100000"/>
            </a:pPr>
            <a:r>
              <a:rPr lang="sv-SE" sz="5867" b="1" dirty="0">
                <a:solidFill>
                  <a:schemeClr val="bg1"/>
                </a:solidFill>
                <a:latin typeface="Calibri" charset="0"/>
              </a:rPr>
              <a:t>BILDER OCH VERKLIGHETER</a:t>
            </a:r>
          </a:p>
          <a:p>
            <a:pPr algn="ctr">
              <a:lnSpc>
                <a:spcPts val="5333"/>
              </a:lnSpc>
              <a:buSzPct val="100000"/>
            </a:pPr>
            <a:r>
              <a:rPr lang="sv-SE" sz="4533" spc="-200" dirty="0">
                <a:solidFill>
                  <a:schemeClr val="bg1"/>
                </a:solidFill>
                <a:latin typeface="Calibri" charset="0"/>
              </a:rPr>
              <a:t>– visuell gemenskap på nätet</a:t>
            </a:r>
          </a:p>
        </p:txBody>
      </p:sp>
      <p:pic>
        <p:nvPicPr>
          <p:cNvPr id="10" name="Bildobjekt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633" y="6210645"/>
            <a:ext cx="2253472" cy="365719"/>
          </a:xfrm>
          <a:prstGeom prst="rect">
            <a:avLst/>
          </a:prstGeom>
        </p:spPr>
      </p:pic>
      <p:pic>
        <p:nvPicPr>
          <p:cNvPr id="12" name="Bildobjekt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8458" y="6100181"/>
            <a:ext cx="1410471" cy="545312"/>
          </a:xfrm>
          <a:prstGeom prst="rect">
            <a:avLst/>
          </a:prstGeom>
        </p:spPr>
      </p:pic>
    </p:spTree>
    <p:extLst>
      <p:ext uri="{BB962C8B-B14F-4D97-AF65-F5344CB8AC3E}">
        <p14:creationId xmlns:p14="http://schemas.microsoft.com/office/powerpoint/2010/main" val="126988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kan få oss att agera</a:t>
            </a:r>
          </a:p>
        </p:txBody>
      </p:sp>
      <p:pic>
        <p:nvPicPr>
          <p:cNvPr id="3" name="Bildobjekt 2" descr="En bild som visar person, inomhus, byggnad&#10;&#10;Automatiskt genererad beskrivning">
            <a:extLst>
              <a:ext uri="{FF2B5EF4-FFF2-40B4-BE49-F238E27FC236}">
                <a16:creationId xmlns:a16="http://schemas.microsoft.com/office/drawing/2014/main" id="{F83C4E29-CC86-B84F-8DE9-3E0914FA8C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3892" y="1086947"/>
            <a:ext cx="6988316" cy="4684105"/>
          </a:xfrm>
          <a:prstGeom prst="rect">
            <a:avLst/>
          </a:prstGeom>
        </p:spPr>
      </p:pic>
    </p:spTree>
    <p:extLst>
      <p:ext uri="{BB962C8B-B14F-4D97-AF65-F5344CB8AC3E}">
        <p14:creationId xmlns:p14="http://schemas.microsoft.com/office/powerpoint/2010/main" val="218515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kan få oss att agera</a:t>
            </a:r>
          </a:p>
        </p:txBody>
      </p:sp>
      <p:pic>
        <p:nvPicPr>
          <p:cNvPr id="3" name="Bildobjekt 2" descr="En bild som visar text, bok, dagstidning&#10;&#10;Automatiskt genererad beskrivning">
            <a:extLst>
              <a:ext uri="{FF2B5EF4-FFF2-40B4-BE49-F238E27FC236}">
                <a16:creationId xmlns:a16="http://schemas.microsoft.com/office/drawing/2014/main" id="{3E3FC7A6-668E-604C-817E-213B1D5468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3374" y="864031"/>
            <a:ext cx="3609351" cy="5152516"/>
          </a:xfrm>
          <a:prstGeom prst="rect">
            <a:avLst/>
          </a:prstGeom>
        </p:spPr>
      </p:pic>
    </p:spTree>
    <p:extLst>
      <p:ext uri="{BB962C8B-B14F-4D97-AF65-F5344CB8AC3E}">
        <p14:creationId xmlns:p14="http://schemas.microsoft.com/office/powerpoint/2010/main" val="300784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Sammanfattning</a:t>
            </a:r>
          </a:p>
        </p:txBody>
      </p:sp>
      <p:sp>
        <p:nvSpPr>
          <p:cNvPr id="5" name="Google Shape;152;p24">
            <a:extLst>
              <a:ext uri="{FF2B5EF4-FFF2-40B4-BE49-F238E27FC236}">
                <a16:creationId xmlns:a16="http://schemas.microsoft.com/office/drawing/2014/main" id="{20D1DB58-31D7-C44C-92F8-32E6959BBBFC}"/>
              </a:ext>
            </a:extLst>
          </p:cNvPr>
          <p:cNvSpPr txBox="1">
            <a:spLocks noGrp="1"/>
          </p:cNvSpPr>
          <p:nvPr>
            <p:ph type="body" idx="1"/>
          </p:nvPr>
        </p:nvSpPr>
        <p:spPr>
          <a:xfrm>
            <a:off x="345975" y="1168402"/>
            <a:ext cx="10419996" cy="5194298"/>
          </a:xfrm>
          <a:prstGeom prst="rect">
            <a:avLst/>
          </a:prstGeom>
          <a:noFill/>
          <a:ln>
            <a:noFill/>
          </a:ln>
        </p:spPr>
        <p:txBody>
          <a:bodyPr spcFirstLastPara="1" wrap="square" lIns="91425" tIns="45700" rIns="91425" bIns="45700" anchor="t" anchorCtr="0">
            <a:noAutofit/>
          </a:bodyPr>
          <a:lstStyle/>
          <a:p>
            <a:pPr>
              <a:lnSpc>
                <a:spcPts val="2800"/>
              </a:lnSpc>
              <a:buClrTx/>
            </a:pPr>
            <a:r>
              <a:rPr lang="sv-SE" sz="2400" dirty="0">
                <a:solidFill>
                  <a:schemeClr val="bg1"/>
                </a:solidFill>
              </a:rPr>
              <a:t>Bilder är sammankopplade med hur vi tänker.</a:t>
            </a:r>
          </a:p>
          <a:p>
            <a:pPr>
              <a:lnSpc>
                <a:spcPts val="2800"/>
              </a:lnSpc>
              <a:buClrTx/>
            </a:pPr>
            <a:r>
              <a:rPr lang="sv-SE" sz="2400" dirty="0">
                <a:solidFill>
                  <a:schemeClr val="bg1"/>
                </a:solidFill>
              </a:rPr>
              <a:t>Bilder skapar föreställningar om världen och påverkar våra förväntningar på omgivningen, andra människor, oss själva och händelseförlopp.</a:t>
            </a:r>
          </a:p>
          <a:p>
            <a:pPr>
              <a:lnSpc>
                <a:spcPts val="2800"/>
              </a:lnSpc>
              <a:buClrTx/>
            </a:pPr>
            <a:r>
              <a:rPr lang="sv-SE" sz="2400" dirty="0">
                <a:solidFill>
                  <a:schemeClr val="bg1"/>
                </a:solidFill>
              </a:rPr>
              <a:t>Bilder kan få oss att agera.</a:t>
            </a:r>
          </a:p>
          <a:p>
            <a:pPr>
              <a:lnSpc>
                <a:spcPts val="2800"/>
              </a:lnSpc>
              <a:buClrTx/>
            </a:pPr>
            <a:r>
              <a:rPr lang="sv-SE" sz="2400" dirty="0">
                <a:solidFill>
                  <a:schemeClr val="bg1"/>
                </a:solidFill>
              </a:rPr>
              <a:t>Bilder kan laddas med politisk och ideologisk kraft som kan påverka hur vi väljer att agera. </a:t>
            </a:r>
          </a:p>
          <a:p>
            <a:pPr>
              <a:lnSpc>
                <a:spcPts val="2800"/>
              </a:lnSpc>
              <a:buClrTx/>
            </a:pPr>
            <a:r>
              <a:rPr lang="sv-SE" sz="2400" dirty="0">
                <a:solidFill>
                  <a:schemeClr val="bg1"/>
                </a:solidFill>
              </a:rPr>
              <a:t>Reducerande och överdrivna bilder kan fungera som stereotyper. Om det är människor som stereotypiseras kan bilden fungera avhumaniserande.  </a:t>
            </a:r>
          </a:p>
          <a:p>
            <a:pPr>
              <a:lnSpc>
                <a:spcPts val="2800"/>
              </a:lnSpc>
              <a:buClrTx/>
            </a:pPr>
            <a:r>
              <a:rPr lang="sv-SE" sz="2400" dirty="0">
                <a:solidFill>
                  <a:schemeClr val="bg1"/>
                </a:solidFill>
              </a:rPr>
              <a:t>Bilder kan på så sätt vara ett kraftfullt medel för att påverka människors tankar och handlingar i en viss riktning. Det är viktigt att komma ihåg att därför kan bilder aktivt användas i syfte att påverka våra föreställningar om världen.</a:t>
            </a:r>
            <a:endParaRPr lang="sv-SE" sz="2000" dirty="0">
              <a:solidFill>
                <a:schemeClr val="bg1"/>
              </a:solidFill>
              <a:latin typeface="Arial"/>
              <a:ea typeface="Arial"/>
              <a:cs typeface="Arial"/>
              <a:sym typeface="Arial"/>
            </a:endParaRP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Tree>
    <p:extLst>
      <p:ext uri="{BB962C8B-B14F-4D97-AF65-F5344CB8AC3E}">
        <p14:creationId xmlns:p14="http://schemas.microsoft.com/office/powerpoint/2010/main" val="551567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71334" y="-14897"/>
            <a:ext cx="12167589" cy="792581"/>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lnSpc>
                <a:spcPts val="5333"/>
              </a:lnSpc>
              <a:buSzPct val="100000"/>
            </a:pPr>
            <a:r>
              <a:rPr lang="sv-SE" sz="4000" b="1" dirty="0">
                <a:latin typeface="Calibri"/>
                <a:ea typeface="Calibri"/>
                <a:cs typeface="Calibri"/>
                <a:sym typeface="Calibri"/>
              </a:rPr>
              <a:t>Visuell kultur</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pic>
        <p:nvPicPr>
          <p:cNvPr id="8" name="Bildobjekt 7" descr="En bild som visar person, inomhus, pojke, tittar&#10;&#10;Automatiskt genererad beskrivning">
            <a:extLst>
              <a:ext uri="{FF2B5EF4-FFF2-40B4-BE49-F238E27FC236}">
                <a16:creationId xmlns:a16="http://schemas.microsoft.com/office/drawing/2014/main" id="{21D40C39-292D-CA42-A513-B2AE540316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5558" y="1220551"/>
            <a:ext cx="2198779" cy="1465853"/>
          </a:xfrm>
          <a:prstGeom prst="rect">
            <a:avLst/>
          </a:prstGeom>
        </p:spPr>
      </p:pic>
      <p:pic>
        <p:nvPicPr>
          <p:cNvPr id="10" name="Bildobjekt 9" descr="En bild som visar person, inomhus, vägg, skärm&#10;&#10;Automatiskt genererad beskrivning">
            <a:extLst>
              <a:ext uri="{FF2B5EF4-FFF2-40B4-BE49-F238E27FC236}">
                <a16:creationId xmlns:a16="http://schemas.microsoft.com/office/drawing/2014/main" id="{52DE868E-F0BB-0248-9F41-4CD5A91B40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5433" y="1218278"/>
            <a:ext cx="2198779" cy="1465853"/>
          </a:xfrm>
          <a:prstGeom prst="rect">
            <a:avLst/>
          </a:prstGeom>
        </p:spPr>
      </p:pic>
      <p:pic>
        <p:nvPicPr>
          <p:cNvPr id="12" name="Bildobjekt 11" descr="En bild som visar inomhus, bord, bärbar dator, person&#10;&#10;Automatiskt genererad beskrivning">
            <a:extLst>
              <a:ext uri="{FF2B5EF4-FFF2-40B4-BE49-F238E27FC236}">
                <a16:creationId xmlns:a16="http://schemas.microsoft.com/office/drawing/2014/main" id="{F679BC9E-468D-274C-BEFE-E7068516D9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2461" y="1218279"/>
            <a:ext cx="2199619" cy="1465852"/>
          </a:xfrm>
          <a:prstGeom prst="rect">
            <a:avLst/>
          </a:prstGeom>
        </p:spPr>
      </p:pic>
      <p:pic>
        <p:nvPicPr>
          <p:cNvPr id="14" name="Bildobjekt 13" descr="En bild som visar person, inomhus, barn, liten&#10;&#10;Automatiskt genererad beskrivning">
            <a:extLst>
              <a:ext uri="{FF2B5EF4-FFF2-40B4-BE49-F238E27FC236}">
                <a16:creationId xmlns:a16="http://schemas.microsoft.com/office/drawing/2014/main" id="{FF3BB9F2-7071-6044-9D59-1478153704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5183" y="1218263"/>
            <a:ext cx="2199619" cy="1465882"/>
          </a:xfrm>
          <a:prstGeom prst="rect">
            <a:avLst/>
          </a:prstGeom>
        </p:spPr>
      </p:pic>
      <p:pic>
        <p:nvPicPr>
          <p:cNvPr id="16" name="Bildobjekt 15" descr="En bild som visar inomhus, sitter, kontorsmaterial, skrivdon&#10;&#10;Automatiskt genererad beskrivning">
            <a:extLst>
              <a:ext uri="{FF2B5EF4-FFF2-40B4-BE49-F238E27FC236}">
                <a16:creationId xmlns:a16="http://schemas.microsoft.com/office/drawing/2014/main" id="{C4D0D5C3-F0BE-8E47-BA4B-B6C106BCBD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5558" y="2906914"/>
            <a:ext cx="2197602" cy="1466377"/>
          </a:xfrm>
          <a:prstGeom prst="rect">
            <a:avLst/>
          </a:prstGeom>
        </p:spPr>
      </p:pic>
      <p:pic>
        <p:nvPicPr>
          <p:cNvPr id="18" name="Bildobjekt 17" descr="En bild som visar person, byggnad, utomhus, ung&#10;&#10;Automatiskt genererad beskrivning">
            <a:extLst>
              <a:ext uri="{FF2B5EF4-FFF2-40B4-BE49-F238E27FC236}">
                <a16:creationId xmlns:a16="http://schemas.microsoft.com/office/drawing/2014/main" id="{D1398E1B-0250-7046-A841-CC48B65253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4507" y="2906691"/>
            <a:ext cx="2199705" cy="1465854"/>
          </a:xfrm>
          <a:prstGeom prst="rect">
            <a:avLst/>
          </a:prstGeom>
        </p:spPr>
      </p:pic>
      <p:pic>
        <p:nvPicPr>
          <p:cNvPr id="20" name="Bildobjekt 19" descr="En bild som visar person, inomhus, sitter, vägg&#10;&#10;Automatiskt genererad beskrivning">
            <a:extLst>
              <a:ext uri="{FF2B5EF4-FFF2-40B4-BE49-F238E27FC236}">
                <a16:creationId xmlns:a16="http://schemas.microsoft.com/office/drawing/2014/main" id="{AB44EBEB-2042-E843-8165-21FD13519E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5308" y="2906691"/>
            <a:ext cx="2200332" cy="1465852"/>
          </a:xfrm>
          <a:prstGeom prst="rect">
            <a:avLst/>
          </a:prstGeom>
        </p:spPr>
      </p:pic>
      <p:pic>
        <p:nvPicPr>
          <p:cNvPr id="22" name="Bildobjekt 21" descr="En bild som visar himmel, utomhus, byggnad, väg&#10;&#10;Automatiskt genererad beskrivning">
            <a:extLst>
              <a:ext uri="{FF2B5EF4-FFF2-40B4-BE49-F238E27FC236}">
                <a16:creationId xmlns:a16="http://schemas.microsoft.com/office/drawing/2014/main" id="{9853084A-E560-D04A-A06A-04CA2E29C1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35183" y="2906691"/>
            <a:ext cx="2199849" cy="1465852"/>
          </a:xfrm>
          <a:prstGeom prst="rect">
            <a:avLst/>
          </a:prstGeom>
        </p:spPr>
      </p:pic>
      <p:pic>
        <p:nvPicPr>
          <p:cNvPr id="24" name="Bildobjekt 23" descr="En bild som visar inomhus, bord, sitter, bärbar dator&#10;&#10;Automatiskt genererad beskrivning">
            <a:extLst>
              <a:ext uri="{FF2B5EF4-FFF2-40B4-BE49-F238E27FC236}">
                <a16:creationId xmlns:a16="http://schemas.microsoft.com/office/drawing/2014/main" id="{612EAE53-BF81-AF4D-898B-72B9AB11125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45558" y="4593802"/>
            <a:ext cx="2197602" cy="1466375"/>
          </a:xfrm>
          <a:prstGeom prst="rect">
            <a:avLst/>
          </a:prstGeom>
        </p:spPr>
      </p:pic>
      <p:pic>
        <p:nvPicPr>
          <p:cNvPr id="27" name="Bildobjekt 26" descr="En bild som visar person, utomhus, kvinna&#10;&#10;Automatiskt genererad beskrivning">
            <a:extLst>
              <a:ext uri="{FF2B5EF4-FFF2-40B4-BE49-F238E27FC236}">
                <a16:creationId xmlns:a16="http://schemas.microsoft.com/office/drawing/2014/main" id="{5928F802-3899-F143-B375-1DD819BCB30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576610" y="4602921"/>
            <a:ext cx="2197602" cy="1457255"/>
          </a:xfrm>
          <a:prstGeom prst="rect">
            <a:avLst/>
          </a:prstGeom>
        </p:spPr>
      </p:pic>
      <p:pic>
        <p:nvPicPr>
          <p:cNvPr id="29" name="Bildobjekt 28" descr="En bild som visar person, inomhus, säng, håller&#10;&#10;Automatiskt genererad beskrivning">
            <a:extLst>
              <a:ext uri="{FF2B5EF4-FFF2-40B4-BE49-F238E27FC236}">
                <a16:creationId xmlns:a16="http://schemas.microsoft.com/office/drawing/2014/main" id="{AB7AD938-AF2F-7E4D-B164-8BA29F9BCEC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12461" y="4602921"/>
            <a:ext cx="2192466" cy="1461115"/>
          </a:xfrm>
          <a:prstGeom prst="rect">
            <a:avLst/>
          </a:prstGeom>
        </p:spPr>
      </p:pic>
      <p:pic>
        <p:nvPicPr>
          <p:cNvPr id="31" name="Bildobjekt 30" descr="En bild som visar person, himmel, utomhus, mobiltelefon&#10;&#10;Automatiskt genererad beskrivning">
            <a:extLst>
              <a:ext uri="{FF2B5EF4-FFF2-40B4-BE49-F238E27FC236}">
                <a16:creationId xmlns:a16="http://schemas.microsoft.com/office/drawing/2014/main" id="{058312C9-AD28-914B-97EB-52E428B775F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38738" y="4593802"/>
            <a:ext cx="2192507" cy="1461114"/>
          </a:xfrm>
          <a:prstGeom prst="rect">
            <a:avLst/>
          </a:prstGeom>
        </p:spPr>
      </p:pic>
    </p:spTree>
    <p:extLst>
      <p:ext uri="{BB962C8B-B14F-4D97-AF65-F5344CB8AC3E}">
        <p14:creationId xmlns:p14="http://schemas.microsoft.com/office/powerpoint/2010/main" val="214331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4"/>
        <p:cNvGrpSpPr/>
        <p:nvPr/>
      </p:nvGrpSpPr>
      <p:grpSpPr>
        <a:xfrm>
          <a:off x="0" y="0"/>
          <a:ext cx="0" cy="0"/>
          <a:chOff x="0" y="0"/>
          <a:chExt cx="0" cy="0"/>
        </a:xfrm>
      </p:grpSpPr>
      <p:pic>
        <p:nvPicPr>
          <p:cNvPr id="185" name="Google Shape;185;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2167" y="844584"/>
            <a:ext cx="8467665" cy="5172105"/>
          </a:xfrm>
          <a:prstGeom prst="rect">
            <a:avLst/>
          </a:prstGeom>
          <a:noFill/>
          <a:ln>
            <a:noFill/>
          </a:ln>
        </p:spPr>
      </p:pic>
      <p:sp>
        <p:nvSpPr>
          <p:cNvPr id="186" name="Google Shape;186;p27"/>
          <p:cNvSpPr txBox="1"/>
          <p:nvPr/>
        </p:nvSpPr>
        <p:spPr>
          <a:xfrm>
            <a:off x="1884745" y="1662809"/>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188" name="Google Shape;188;p27"/>
          <p:cNvSpPr txBox="1"/>
          <p:nvPr/>
        </p:nvSpPr>
        <p:spPr>
          <a:xfrm>
            <a:off x="8706176" y="4991376"/>
            <a:ext cx="1036136" cy="3595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Mottagare</a:t>
            </a:r>
            <a:endParaRPr b="1" i="0" u="none" strike="noStrike" cap="none" dirty="0">
              <a:solidFill>
                <a:schemeClr val="tx1"/>
              </a:solidFill>
              <a:latin typeface="Arial"/>
              <a:ea typeface="Arial"/>
              <a:cs typeface="Arial"/>
              <a:sym typeface="Arial"/>
            </a:endParaRPr>
          </a:p>
        </p:txBody>
      </p:sp>
      <p:sp>
        <p:nvSpPr>
          <p:cNvPr id="6" name="Text Box 1">
            <a:extLst>
              <a:ext uri="{FF2B5EF4-FFF2-40B4-BE49-F238E27FC236}">
                <a16:creationId xmlns:a16="http://schemas.microsoft.com/office/drawing/2014/main" id="{6E76E922-74CA-3846-9B35-802EE3961B52}"/>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Text Box 1">
            <a:extLst>
              <a:ext uri="{FF2B5EF4-FFF2-40B4-BE49-F238E27FC236}">
                <a16:creationId xmlns:a16="http://schemas.microsoft.com/office/drawing/2014/main" id="{EF9294B1-189A-AC4D-B3A5-749202AC4EF1}"/>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Visuell kultur</a:t>
            </a:r>
          </a:p>
        </p:txBody>
      </p:sp>
      <p:sp>
        <p:nvSpPr>
          <p:cNvPr id="8" name="Google Shape;186;p27">
            <a:extLst>
              <a:ext uri="{FF2B5EF4-FFF2-40B4-BE49-F238E27FC236}">
                <a16:creationId xmlns:a16="http://schemas.microsoft.com/office/drawing/2014/main" id="{4F93906D-69B4-F640-8E54-48EB34077909}"/>
              </a:ext>
            </a:extLst>
          </p:cNvPr>
          <p:cNvSpPr txBox="1"/>
          <p:nvPr/>
        </p:nvSpPr>
        <p:spPr>
          <a:xfrm>
            <a:off x="2674967" y="1358009"/>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9" name="Google Shape;186;p27">
            <a:extLst>
              <a:ext uri="{FF2B5EF4-FFF2-40B4-BE49-F238E27FC236}">
                <a16:creationId xmlns:a16="http://schemas.microsoft.com/office/drawing/2014/main" id="{9EB2A8D7-567B-9048-8E91-26A964F3B71F}"/>
              </a:ext>
            </a:extLst>
          </p:cNvPr>
          <p:cNvSpPr txBox="1"/>
          <p:nvPr/>
        </p:nvSpPr>
        <p:spPr>
          <a:xfrm>
            <a:off x="4007056" y="1278987"/>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10" name="Google Shape;186;p27">
            <a:extLst>
              <a:ext uri="{FF2B5EF4-FFF2-40B4-BE49-F238E27FC236}">
                <a16:creationId xmlns:a16="http://schemas.microsoft.com/office/drawing/2014/main" id="{8971D33B-DCCC-EC42-8C08-224D1D9A4FC1}"/>
              </a:ext>
            </a:extLst>
          </p:cNvPr>
          <p:cNvSpPr txBox="1"/>
          <p:nvPr/>
        </p:nvSpPr>
        <p:spPr>
          <a:xfrm>
            <a:off x="4063501" y="1617654"/>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11" name="Google Shape;186;p27">
            <a:extLst>
              <a:ext uri="{FF2B5EF4-FFF2-40B4-BE49-F238E27FC236}">
                <a16:creationId xmlns:a16="http://schemas.microsoft.com/office/drawing/2014/main" id="{FABD04C2-9B4D-F549-B535-67AB0CF2957B}"/>
              </a:ext>
            </a:extLst>
          </p:cNvPr>
          <p:cNvSpPr txBox="1"/>
          <p:nvPr/>
        </p:nvSpPr>
        <p:spPr>
          <a:xfrm rot="16200000">
            <a:off x="1483480" y="2587987"/>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12" name="Google Shape;186;p27">
            <a:extLst>
              <a:ext uri="{FF2B5EF4-FFF2-40B4-BE49-F238E27FC236}">
                <a16:creationId xmlns:a16="http://schemas.microsoft.com/office/drawing/2014/main" id="{520A2664-31BF-004B-B5C3-6A8D84E7E4CC}"/>
              </a:ext>
            </a:extLst>
          </p:cNvPr>
          <p:cNvSpPr txBox="1"/>
          <p:nvPr/>
        </p:nvSpPr>
        <p:spPr>
          <a:xfrm>
            <a:off x="5373011" y="883876"/>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13" name="Google Shape;186;p27">
            <a:extLst>
              <a:ext uri="{FF2B5EF4-FFF2-40B4-BE49-F238E27FC236}">
                <a16:creationId xmlns:a16="http://schemas.microsoft.com/office/drawing/2014/main" id="{2EBDFFEC-B502-544A-97B9-50B03473C6A9}"/>
              </a:ext>
            </a:extLst>
          </p:cNvPr>
          <p:cNvSpPr txBox="1"/>
          <p:nvPr/>
        </p:nvSpPr>
        <p:spPr>
          <a:xfrm rot="18821126">
            <a:off x="3007739" y="1690349"/>
            <a:ext cx="1219700" cy="4623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Avsändare</a:t>
            </a:r>
            <a:endParaRPr b="1" i="0" u="none" strike="noStrike" cap="none" dirty="0">
              <a:solidFill>
                <a:schemeClr val="tx1"/>
              </a:solidFill>
              <a:latin typeface="Arial"/>
              <a:ea typeface="Arial"/>
              <a:cs typeface="Arial"/>
              <a:sym typeface="Arial"/>
            </a:endParaRPr>
          </a:p>
        </p:txBody>
      </p:sp>
      <p:sp>
        <p:nvSpPr>
          <p:cNvPr id="15" name="Google Shape;188;p27">
            <a:extLst>
              <a:ext uri="{FF2B5EF4-FFF2-40B4-BE49-F238E27FC236}">
                <a16:creationId xmlns:a16="http://schemas.microsoft.com/office/drawing/2014/main" id="{764F3811-4453-3F40-BB86-99CADF2BEA63}"/>
              </a:ext>
            </a:extLst>
          </p:cNvPr>
          <p:cNvSpPr txBox="1"/>
          <p:nvPr/>
        </p:nvSpPr>
        <p:spPr>
          <a:xfrm>
            <a:off x="8988398" y="4178576"/>
            <a:ext cx="1036136" cy="3595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Mottagare</a:t>
            </a:r>
            <a:endParaRPr b="1" i="0" u="none" strike="noStrike" cap="none" dirty="0">
              <a:solidFill>
                <a:schemeClr val="tx1"/>
              </a:solidFill>
              <a:latin typeface="Arial"/>
              <a:ea typeface="Arial"/>
              <a:cs typeface="Arial"/>
              <a:sym typeface="Arial"/>
            </a:endParaRPr>
          </a:p>
        </p:txBody>
      </p:sp>
      <p:sp>
        <p:nvSpPr>
          <p:cNvPr id="16" name="Google Shape;188;p27">
            <a:extLst>
              <a:ext uri="{FF2B5EF4-FFF2-40B4-BE49-F238E27FC236}">
                <a16:creationId xmlns:a16="http://schemas.microsoft.com/office/drawing/2014/main" id="{9A539759-11FB-FC4D-8886-CB291644CBA0}"/>
              </a:ext>
            </a:extLst>
          </p:cNvPr>
          <p:cNvSpPr txBox="1"/>
          <p:nvPr/>
        </p:nvSpPr>
        <p:spPr>
          <a:xfrm>
            <a:off x="9089998" y="4539821"/>
            <a:ext cx="1036136" cy="3595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Mottagare</a:t>
            </a:r>
            <a:endParaRPr b="1" i="0" u="none" strike="noStrike" cap="none" dirty="0">
              <a:solidFill>
                <a:schemeClr val="tx1"/>
              </a:solidFill>
              <a:latin typeface="Arial"/>
              <a:ea typeface="Arial"/>
              <a:cs typeface="Arial"/>
              <a:sym typeface="Arial"/>
            </a:endParaRPr>
          </a:p>
        </p:txBody>
      </p:sp>
      <p:sp>
        <p:nvSpPr>
          <p:cNvPr id="17" name="Google Shape;188;p27">
            <a:extLst>
              <a:ext uri="{FF2B5EF4-FFF2-40B4-BE49-F238E27FC236}">
                <a16:creationId xmlns:a16="http://schemas.microsoft.com/office/drawing/2014/main" id="{B33E1CA8-1FC3-C84D-88D1-02FDF43F1AB7}"/>
              </a:ext>
            </a:extLst>
          </p:cNvPr>
          <p:cNvSpPr txBox="1"/>
          <p:nvPr/>
        </p:nvSpPr>
        <p:spPr>
          <a:xfrm>
            <a:off x="7091864" y="5318754"/>
            <a:ext cx="1036136" cy="3595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Mottagare</a:t>
            </a:r>
            <a:endParaRPr b="1" i="0" u="none" strike="noStrike" cap="none" dirty="0">
              <a:solidFill>
                <a:schemeClr val="tx1"/>
              </a:solidFill>
              <a:latin typeface="Arial"/>
              <a:ea typeface="Arial"/>
              <a:cs typeface="Arial"/>
              <a:sym typeface="Arial"/>
            </a:endParaRPr>
          </a:p>
        </p:txBody>
      </p:sp>
      <p:sp>
        <p:nvSpPr>
          <p:cNvPr id="18" name="Google Shape;188;p27">
            <a:extLst>
              <a:ext uri="{FF2B5EF4-FFF2-40B4-BE49-F238E27FC236}">
                <a16:creationId xmlns:a16="http://schemas.microsoft.com/office/drawing/2014/main" id="{6D82B552-651E-AF4E-AFA8-7B2DB7D929CA}"/>
              </a:ext>
            </a:extLst>
          </p:cNvPr>
          <p:cNvSpPr txBox="1"/>
          <p:nvPr/>
        </p:nvSpPr>
        <p:spPr>
          <a:xfrm rot="3642222">
            <a:off x="7746619" y="5160709"/>
            <a:ext cx="1036136" cy="3595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Mottagare</a:t>
            </a:r>
            <a:endParaRPr b="1" i="0" u="none" strike="noStrike" cap="none" dirty="0">
              <a:solidFill>
                <a:schemeClr val="tx1"/>
              </a:solidFill>
              <a:latin typeface="Arial"/>
              <a:ea typeface="Arial"/>
              <a:cs typeface="Arial"/>
              <a:sym typeface="Arial"/>
            </a:endParaRPr>
          </a:p>
        </p:txBody>
      </p:sp>
      <p:sp>
        <p:nvSpPr>
          <p:cNvPr id="19" name="Google Shape;188;p27">
            <a:extLst>
              <a:ext uri="{FF2B5EF4-FFF2-40B4-BE49-F238E27FC236}">
                <a16:creationId xmlns:a16="http://schemas.microsoft.com/office/drawing/2014/main" id="{6EEA7EC5-A413-2849-8EB1-CC66D5C5DBE5}"/>
              </a:ext>
            </a:extLst>
          </p:cNvPr>
          <p:cNvSpPr txBox="1"/>
          <p:nvPr/>
        </p:nvSpPr>
        <p:spPr>
          <a:xfrm rot="3642222">
            <a:off x="6245197" y="5047820"/>
            <a:ext cx="1036136" cy="3595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b="1" i="0" u="none" strike="noStrike" cap="none" dirty="0">
                <a:solidFill>
                  <a:schemeClr val="tx1"/>
                </a:solidFill>
                <a:latin typeface="Arial"/>
                <a:ea typeface="Arial"/>
                <a:cs typeface="Arial"/>
                <a:sym typeface="Arial"/>
              </a:rPr>
              <a:t>Mottagare</a:t>
            </a:r>
            <a:endParaRPr b="1" i="0" u="none" strike="noStrike" cap="none" dirty="0">
              <a:solidFill>
                <a:schemeClr val="tx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92"/>
        <p:cNvGrpSpPr/>
        <p:nvPr/>
      </p:nvGrpSpPr>
      <p:grpSpPr>
        <a:xfrm>
          <a:off x="0" y="0"/>
          <a:ext cx="0" cy="0"/>
          <a:chOff x="0" y="0"/>
          <a:chExt cx="0" cy="0"/>
        </a:xfrm>
      </p:grpSpPr>
      <p:sp>
        <p:nvSpPr>
          <p:cNvPr id="2" name="Rektangel 1">
            <a:extLst>
              <a:ext uri="{FF2B5EF4-FFF2-40B4-BE49-F238E27FC236}">
                <a16:creationId xmlns:a16="http://schemas.microsoft.com/office/drawing/2014/main" id="{9C63F2E4-4DD6-624D-AD80-B17D394E8120}"/>
              </a:ext>
            </a:extLst>
          </p:cNvPr>
          <p:cNvSpPr/>
          <p:nvPr/>
        </p:nvSpPr>
        <p:spPr>
          <a:xfrm>
            <a:off x="1028700" y="1079500"/>
            <a:ext cx="10024528" cy="47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6" name="Google Shape;206;p28"/>
          <p:cNvPicPr preferRelativeResize="0"/>
          <p:nvPr/>
        </p:nvPicPr>
        <p:blipFill rotWithShape="1">
          <a:blip r:embed="rId3" cstate="screen">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3805" b="26936"/>
          <a:stretch/>
        </p:blipFill>
        <p:spPr>
          <a:xfrm>
            <a:off x="1189572" y="1079500"/>
            <a:ext cx="9698556" cy="4749800"/>
          </a:xfrm>
          <a:prstGeom prst="rect">
            <a:avLst/>
          </a:prstGeom>
          <a:noFill/>
          <a:ln>
            <a:noFill/>
          </a:ln>
        </p:spPr>
      </p:pic>
      <p:sp>
        <p:nvSpPr>
          <p:cNvPr id="193" name="Google Shape;193;p28"/>
          <p:cNvSpPr txBox="1"/>
          <p:nvPr/>
        </p:nvSpPr>
        <p:spPr>
          <a:xfrm>
            <a:off x="1670006" y="5114667"/>
            <a:ext cx="16488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1" i="0" u="none" strike="noStrike" cap="none" dirty="0">
                <a:solidFill>
                  <a:srgbClr val="FF0000"/>
                </a:solidFill>
                <a:latin typeface="Arial"/>
                <a:ea typeface="Arial"/>
                <a:cs typeface="Arial"/>
                <a:sym typeface="Arial"/>
              </a:rPr>
              <a:t>Vem?</a:t>
            </a:r>
            <a:endParaRPr sz="2400" b="1" i="0" u="none" strike="noStrike" cap="none" dirty="0">
              <a:solidFill>
                <a:srgbClr val="FF0000"/>
              </a:solidFill>
              <a:latin typeface="Arial"/>
              <a:ea typeface="Arial"/>
              <a:cs typeface="Arial"/>
              <a:sym typeface="Arial"/>
            </a:endParaRPr>
          </a:p>
        </p:txBody>
      </p:sp>
      <p:sp>
        <p:nvSpPr>
          <p:cNvPr id="194" name="Google Shape;194;p28"/>
          <p:cNvSpPr txBox="1"/>
          <p:nvPr/>
        </p:nvSpPr>
        <p:spPr>
          <a:xfrm>
            <a:off x="8974889" y="5141696"/>
            <a:ext cx="1685678" cy="5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1" i="0" u="none" strike="noStrike" cap="none" dirty="0">
                <a:solidFill>
                  <a:srgbClr val="FF0000"/>
                </a:solidFill>
                <a:latin typeface="Arial"/>
                <a:ea typeface="Arial"/>
                <a:cs typeface="Arial"/>
                <a:sym typeface="Arial"/>
              </a:rPr>
              <a:t>Vem?</a:t>
            </a:r>
            <a:endParaRPr sz="2400" b="1" i="0" u="none" strike="noStrike" cap="none" dirty="0">
              <a:solidFill>
                <a:srgbClr val="FF0000"/>
              </a:solidFill>
              <a:latin typeface="Arial"/>
              <a:ea typeface="Arial"/>
              <a:cs typeface="Arial"/>
              <a:sym typeface="Arial"/>
            </a:endParaRPr>
          </a:p>
        </p:txBody>
      </p:sp>
      <p:sp>
        <p:nvSpPr>
          <p:cNvPr id="195" name="Google Shape;195;p28"/>
          <p:cNvSpPr txBox="1"/>
          <p:nvPr/>
        </p:nvSpPr>
        <p:spPr>
          <a:xfrm>
            <a:off x="6894247" y="3712769"/>
            <a:ext cx="1978949" cy="16563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sv-SE" sz="1600" b="1" i="0" u="none" strike="noStrike" cap="none" dirty="0">
                <a:solidFill>
                  <a:srgbClr val="FF0000"/>
                </a:solidFill>
                <a:latin typeface="Arial"/>
                <a:ea typeface="Arial"/>
                <a:cs typeface="Arial"/>
                <a:sym typeface="Arial"/>
              </a:rPr>
              <a:t>Medium</a:t>
            </a:r>
            <a:endParaRPr sz="1600" b="1" i="0" u="none" strike="noStrike" cap="none" dirty="0">
              <a:solidFill>
                <a:srgbClr val="FF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sv-SE" sz="1600" b="1" i="0" u="none" strike="noStrike" cap="none" dirty="0">
                <a:solidFill>
                  <a:srgbClr val="FF0000"/>
                </a:solidFill>
                <a:latin typeface="Arial"/>
                <a:ea typeface="Arial"/>
                <a:cs typeface="Arial"/>
                <a:sym typeface="Arial"/>
              </a:rPr>
              <a:t>Motiv</a:t>
            </a:r>
            <a:endParaRPr sz="1600" b="1" i="0" u="none" strike="noStrike" cap="none" dirty="0">
              <a:solidFill>
                <a:srgbClr val="FF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sv-SE" sz="1600" b="1" i="0" u="none" strike="noStrike" cap="none" dirty="0">
                <a:solidFill>
                  <a:srgbClr val="FF0000"/>
                </a:solidFill>
                <a:latin typeface="Arial"/>
                <a:ea typeface="Arial"/>
                <a:cs typeface="Arial"/>
                <a:sym typeface="Arial"/>
              </a:rPr>
              <a:t>Sammanhang</a:t>
            </a:r>
            <a:endParaRPr sz="1600" b="1" i="0" u="none" strike="noStrike" cap="none" dirty="0">
              <a:solidFill>
                <a:srgbClr val="FF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sv-SE" sz="1600" b="1" i="0" u="none" strike="noStrike" cap="none" dirty="0">
                <a:solidFill>
                  <a:srgbClr val="FF0000"/>
                </a:solidFill>
                <a:latin typeface="Arial"/>
                <a:ea typeface="Arial"/>
                <a:cs typeface="Arial"/>
                <a:sym typeface="Arial"/>
              </a:rPr>
              <a:t>Spridning</a:t>
            </a:r>
            <a:endParaRPr sz="1600" b="1" i="0" u="none" strike="noStrike" cap="none" dirty="0">
              <a:solidFill>
                <a:srgbClr val="FF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sv-SE" sz="1600" b="1" i="0" u="none" strike="noStrike" cap="none" dirty="0">
                <a:solidFill>
                  <a:srgbClr val="FF0000"/>
                </a:solidFill>
                <a:latin typeface="Arial"/>
                <a:ea typeface="Arial"/>
                <a:cs typeface="Arial"/>
                <a:sym typeface="Arial"/>
              </a:rPr>
              <a:t>Funktion</a:t>
            </a:r>
            <a:endParaRPr sz="1600" b="1" i="0" u="none" strike="noStrike" cap="none" dirty="0">
              <a:solidFill>
                <a:srgbClr val="FF0000"/>
              </a:solidFill>
              <a:latin typeface="Arial"/>
              <a:ea typeface="Arial"/>
              <a:cs typeface="Arial"/>
              <a:sym typeface="Arial"/>
            </a:endParaRPr>
          </a:p>
        </p:txBody>
      </p:sp>
      <p:sp>
        <p:nvSpPr>
          <p:cNvPr id="202" name="Google Shape;202;p28"/>
          <p:cNvSpPr txBox="1"/>
          <p:nvPr/>
        </p:nvSpPr>
        <p:spPr>
          <a:xfrm>
            <a:off x="1058988" y="4809417"/>
            <a:ext cx="28398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1" i="0" u="none" strike="noStrike" cap="none" dirty="0">
                <a:solidFill>
                  <a:srgbClr val="000000"/>
                </a:solidFill>
                <a:latin typeface="Arial"/>
                <a:ea typeface="Arial"/>
                <a:cs typeface="Arial"/>
                <a:sym typeface="Arial"/>
              </a:rPr>
              <a:t>MOTTAGARE</a:t>
            </a:r>
            <a:endParaRPr sz="1800" b="1" i="0" u="none" strike="noStrike" cap="none" dirty="0">
              <a:solidFill>
                <a:srgbClr val="000000"/>
              </a:solidFill>
              <a:latin typeface="Arial"/>
              <a:ea typeface="Arial"/>
              <a:cs typeface="Arial"/>
              <a:sym typeface="Arial"/>
            </a:endParaRPr>
          </a:p>
        </p:txBody>
      </p:sp>
      <p:sp>
        <p:nvSpPr>
          <p:cNvPr id="203" name="Google Shape;203;p28"/>
          <p:cNvSpPr txBox="1"/>
          <p:nvPr/>
        </p:nvSpPr>
        <p:spPr>
          <a:xfrm>
            <a:off x="8374300" y="4809417"/>
            <a:ext cx="28398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1" i="0" u="none" strike="noStrike" cap="none" dirty="0">
                <a:solidFill>
                  <a:srgbClr val="000000"/>
                </a:solidFill>
                <a:latin typeface="Arial"/>
                <a:ea typeface="Arial"/>
                <a:cs typeface="Arial"/>
                <a:sym typeface="Arial"/>
              </a:rPr>
              <a:t>AVSÄNDARE</a:t>
            </a:r>
            <a:endParaRPr sz="1800" b="1" i="0" u="none" strike="noStrike" cap="none" dirty="0">
              <a:solidFill>
                <a:srgbClr val="000000"/>
              </a:solidFill>
              <a:latin typeface="Arial"/>
              <a:ea typeface="Arial"/>
              <a:cs typeface="Arial"/>
              <a:sym typeface="Arial"/>
            </a:endParaRPr>
          </a:p>
        </p:txBody>
      </p:sp>
      <p:sp>
        <p:nvSpPr>
          <p:cNvPr id="204" name="Google Shape;204;p28"/>
          <p:cNvSpPr txBox="1"/>
          <p:nvPr/>
        </p:nvSpPr>
        <p:spPr>
          <a:xfrm>
            <a:off x="3569661" y="2048583"/>
            <a:ext cx="1484827" cy="71630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v-SE" sz="1400" b="0" i="0" u="none" strike="noStrike" cap="none" dirty="0">
                <a:solidFill>
                  <a:srgbClr val="FF0000"/>
                </a:solidFill>
                <a:latin typeface="Arial"/>
                <a:ea typeface="Arial"/>
                <a:cs typeface="Arial"/>
                <a:sym typeface="Arial"/>
              </a:rPr>
              <a:t>Kulturellt och socialt kodat </a:t>
            </a: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sv-SE" sz="1400" b="0" i="0" u="none" strike="noStrike" cap="none" dirty="0">
                <a:solidFill>
                  <a:srgbClr val="FF0000"/>
                </a:solidFill>
                <a:latin typeface="Arial"/>
                <a:ea typeface="Arial"/>
                <a:cs typeface="Arial"/>
                <a:sym typeface="Arial"/>
              </a:rPr>
              <a:t>raster</a:t>
            </a:r>
            <a:endParaRPr sz="1400" b="0" i="0" u="none" strike="noStrike" cap="none" dirty="0">
              <a:solidFill>
                <a:srgbClr val="FF0000"/>
              </a:solidFill>
              <a:latin typeface="Arial"/>
              <a:ea typeface="Arial"/>
              <a:cs typeface="Arial"/>
              <a:sym typeface="Arial"/>
            </a:endParaRPr>
          </a:p>
        </p:txBody>
      </p:sp>
      <p:sp>
        <p:nvSpPr>
          <p:cNvPr id="18" name="Text Box 1">
            <a:extLst>
              <a:ext uri="{FF2B5EF4-FFF2-40B4-BE49-F238E27FC236}">
                <a16:creationId xmlns:a16="http://schemas.microsoft.com/office/drawing/2014/main" id="{5AB065F8-3FAB-A040-B173-FD8B15C248AD}"/>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Att läsa en bild</a:t>
            </a:r>
          </a:p>
        </p:txBody>
      </p:sp>
      <p:sp>
        <p:nvSpPr>
          <p:cNvPr id="21" name="Text Box 1">
            <a:extLst>
              <a:ext uri="{FF2B5EF4-FFF2-40B4-BE49-F238E27FC236}">
                <a16:creationId xmlns:a16="http://schemas.microsoft.com/office/drawing/2014/main" id="{87D61972-8E18-5042-898E-C6DBF991A6D4}"/>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1</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3"/>
            <a:ext cx="9321800" cy="290837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ct val="100000"/>
            </a:pPr>
            <a:r>
              <a:rPr lang="sv-SE" sz="3600" dirty="0">
                <a:solidFill>
                  <a:schemeClr val="bg1"/>
                </a:solidFill>
                <a:latin typeface="Calibri" panose="020F0502020204030204" pitchFamily="34" charset="0"/>
                <a:ea typeface="Arial"/>
                <a:cs typeface="Calibri" panose="020F0502020204030204" pitchFamily="34" charset="0"/>
              </a:rPr>
              <a:t>Bildens betydelseladdning </a:t>
            </a:r>
            <a:r>
              <a:rPr lang="sv-SE" sz="3600" dirty="0">
                <a:solidFill>
                  <a:schemeClr val="bg1"/>
                </a:solidFill>
                <a:latin typeface="Calibri" panose="020F0502020204030204" pitchFamily="34" charset="0"/>
                <a:cs typeface="Calibri" panose="020F0502020204030204" pitchFamily="34" charset="0"/>
              </a:rPr>
              <a:t>– Imitation, kulturell kontext och ideologi.</a:t>
            </a:r>
            <a:endParaRPr lang="sv-SE" sz="3600" b="1" spc="-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593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4"/>
        <p:cNvGrpSpPr/>
        <p:nvPr/>
      </p:nvGrpSpPr>
      <p:grpSpPr>
        <a:xfrm>
          <a:off x="0" y="0"/>
          <a:ext cx="0" cy="0"/>
          <a:chOff x="0" y="0"/>
          <a:chExt cx="0" cy="0"/>
        </a:xfrm>
      </p:grpSpPr>
      <p:sp>
        <p:nvSpPr>
          <p:cNvPr id="6" name="Text Box 1">
            <a:extLst>
              <a:ext uri="{FF2B5EF4-FFF2-40B4-BE49-F238E27FC236}">
                <a16:creationId xmlns:a16="http://schemas.microsoft.com/office/drawing/2014/main" id="{6E76E922-74CA-3846-9B35-802EE3961B52}"/>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Text Box 1">
            <a:extLst>
              <a:ext uri="{FF2B5EF4-FFF2-40B4-BE49-F238E27FC236}">
                <a16:creationId xmlns:a16="http://schemas.microsoft.com/office/drawing/2014/main" id="{EF9294B1-189A-AC4D-B3A5-749202AC4EF1}"/>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2" name="Ellips 1">
            <a:extLst>
              <a:ext uri="{FF2B5EF4-FFF2-40B4-BE49-F238E27FC236}">
                <a16:creationId xmlns:a16="http://schemas.microsoft.com/office/drawing/2014/main" id="{083264AB-DF16-1946-AEAC-37D7F5112D81}"/>
              </a:ext>
            </a:extLst>
          </p:cNvPr>
          <p:cNvSpPr/>
          <p:nvPr/>
        </p:nvSpPr>
        <p:spPr>
          <a:xfrm>
            <a:off x="660400" y="1930400"/>
            <a:ext cx="3302000" cy="330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09D7DC03-4A19-EF4D-904A-63A0B0065650}"/>
              </a:ext>
            </a:extLst>
          </p:cNvPr>
          <p:cNvPicPr>
            <a:picLocks noChangeAspect="1"/>
          </p:cNvPicPr>
          <p:nvPr/>
        </p:nvPicPr>
        <p:blipFill>
          <a:blip r:embed="rId3"/>
          <a:stretch>
            <a:fillRect/>
          </a:stretch>
        </p:blipFill>
        <p:spPr>
          <a:xfrm>
            <a:off x="1014496" y="2617620"/>
            <a:ext cx="2593808" cy="1622760"/>
          </a:xfrm>
          <a:prstGeom prst="rect">
            <a:avLst/>
          </a:prstGeom>
        </p:spPr>
      </p:pic>
      <p:sp>
        <p:nvSpPr>
          <p:cNvPr id="10" name="Ellips 9">
            <a:extLst>
              <a:ext uri="{FF2B5EF4-FFF2-40B4-BE49-F238E27FC236}">
                <a16:creationId xmlns:a16="http://schemas.microsoft.com/office/drawing/2014/main" id="{2AA759CA-8656-504F-A2D8-F22F5D8A5F41}"/>
              </a:ext>
            </a:extLst>
          </p:cNvPr>
          <p:cNvSpPr/>
          <p:nvPr/>
        </p:nvSpPr>
        <p:spPr>
          <a:xfrm>
            <a:off x="4337050" y="1930400"/>
            <a:ext cx="3302000" cy="330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81573871-971E-ED4E-82F9-303BC980D2CC}"/>
              </a:ext>
            </a:extLst>
          </p:cNvPr>
          <p:cNvSpPr/>
          <p:nvPr/>
        </p:nvSpPr>
        <p:spPr>
          <a:xfrm>
            <a:off x="7994650" y="1930400"/>
            <a:ext cx="3302000" cy="330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descr="En bild som visar tecken, stopp&#10;&#10;Automatiskt genererad beskrivning">
            <a:extLst>
              <a:ext uri="{FF2B5EF4-FFF2-40B4-BE49-F238E27FC236}">
                <a16:creationId xmlns:a16="http://schemas.microsoft.com/office/drawing/2014/main" id="{5AE699BC-7355-754F-8076-A8C38D3E36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708" y="2172534"/>
            <a:ext cx="2375883" cy="2461758"/>
          </a:xfrm>
          <a:prstGeom prst="rect">
            <a:avLst/>
          </a:prstGeom>
        </p:spPr>
      </p:pic>
      <p:sp>
        <p:nvSpPr>
          <p:cNvPr id="19" name="Google Shape;219;p30">
            <a:extLst>
              <a:ext uri="{FF2B5EF4-FFF2-40B4-BE49-F238E27FC236}">
                <a16:creationId xmlns:a16="http://schemas.microsoft.com/office/drawing/2014/main" id="{92DC87B3-1CDC-444E-9BF9-8D92803BC428}"/>
              </a:ext>
            </a:extLst>
          </p:cNvPr>
          <p:cNvSpPr txBox="1"/>
          <p:nvPr/>
        </p:nvSpPr>
        <p:spPr>
          <a:xfrm>
            <a:off x="1959625" y="4634292"/>
            <a:ext cx="652500" cy="6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sv-SE" sz="2000" b="1" i="0" u="none" strike="noStrike" cap="none" dirty="0">
                <a:solidFill>
                  <a:schemeClr val="tx1"/>
                </a:solidFill>
                <a:latin typeface="Calibri" panose="020F0502020204030204" pitchFamily="34" charset="0"/>
                <a:cs typeface="Calibri" panose="020F0502020204030204" pitchFamily="34" charset="0"/>
                <a:sym typeface="Arial"/>
              </a:rPr>
              <a:t>1.</a:t>
            </a:r>
            <a:endParaRPr sz="2000" b="1"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0" name="Google Shape;220;p30">
            <a:extLst>
              <a:ext uri="{FF2B5EF4-FFF2-40B4-BE49-F238E27FC236}">
                <a16:creationId xmlns:a16="http://schemas.microsoft.com/office/drawing/2014/main" id="{A17E7FE1-9B01-5C4F-A5DA-1C2E9183BEC1}"/>
              </a:ext>
            </a:extLst>
          </p:cNvPr>
          <p:cNvSpPr txBox="1"/>
          <p:nvPr/>
        </p:nvSpPr>
        <p:spPr>
          <a:xfrm>
            <a:off x="5719825" y="4667742"/>
            <a:ext cx="652500" cy="6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sv-SE" sz="2000" b="1" i="0" u="none" strike="noStrike" cap="none">
                <a:solidFill>
                  <a:schemeClr val="tx1"/>
                </a:solidFill>
                <a:latin typeface="Calibri" panose="020F0502020204030204" pitchFamily="34" charset="0"/>
                <a:cs typeface="Calibri" panose="020F0502020204030204" pitchFamily="34" charset="0"/>
                <a:sym typeface="Arial"/>
              </a:rPr>
              <a:t>2.</a:t>
            </a:r>
            <a:endParaRPr sz="2000" b="1" i="0" u="none" strike="noStrike" cap="none">
              <a:solidFill>
                <a:schemeClr val="tx1"/>
              </a:solidFill>
              <a:latin typeface="Calibri" panose="020F0502020204030204" pitchFamily="34" charset="0"/>
              <a:cs typeface="Calibri" panose="020F0502020204030204" pitchFamily="34" charset="0"/>
              <a:sym typeface="Arial"/>
            </a:endParaRPr>
          </a:p>
        </p:txBody>
      </p:sp>
      <p:sp>
        <p:nvSpPr>
          <p:cNvPr id="21" name="Google Shape;221;p30">
            <a:extLst>
              <a:ext uri="{FF2B5EF4-FFF2-40B4-BE49-F238E27FC236}">
                <a16:creationId xmlns:a16="http://schemas.microsoft.com/office/drawing/2014/main" id="{18735C3C-BE00-984B-936D-AD0FF0818F08}"/>
              </a:ext>
            </a:extLst>
          </p:cNvPr>
          <p:cNvSpPr txBox="1"/>
          <p:nvPr/>
        </p:nvSpPr>
        <p:spPr>
          <a:xfrm>
            <a:off x="9396475" y="4634292"/>
            <a:ext cx="652500" cy="6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sv-SE" sz="2000" b="1" i="0" u="none" strike="noStrike" cap="none" dirty="0">
                <a:solidFill>
                  <a:schemeClr val="tx1"/>
                </a:solidFill>
                <a:latin typeface="Calibri" panose="020F0502020204030204" pitchFamily="34" charset="0"/>
                <a:cs typeface="Calibri" panose="020F0502020204030204" pitchFamily="34" charset="0"/>
                <a:sym typeface="Arial"/>
              </a:rPr>
              <a:t>3.</a:t>
            </a:r>
            <a:endParaRPr sz="2000" b="1" i="0" u="none" strike="noStrike" cap="none" dirty="0">
              <a:solidFill>
                <a:schemeClr val="tx1"/>
              </a:solidFill>
              <a:latin typeface="Calibri" panose="020F0502020204030204" pitchFamily="34" charset="0"/>
              <a:cs typeface="Calibri" panose="020F0502020204030204" pitchFamily="34" charset="0"/>
              <a:sym typeface="Arial"/>
            </a:endParaRPr>
          </a:p>
        </p:txBody>
      </p:sp>
      <p:pic>
        <p:nvPicPr>
          <p:cNvPr id="5" name="Bildobjekt 4">
            <a:extLst>
              <a:ext uri="{FF2B5EF4-FFF2-40B4-BE49-F238E27FC236}">
                <a16:creationId xmlns:a16="http://schemas.microsoft.com/office/drawing/2014/main" id="{F4D464C9-071E-1E42-BA86-30F9553B8046}"/>
              </a:ext>
            </a:extLst>
          </p:cNvPr>
          <p:cNvPicPr>
            <a:picLocks noChangeAspect="1"/>
          </p:cNvPicPr>
          <p:nvPr/>
        </p:nvPicPr>
        <p:blipFill>
          <a:blip r:embed="rId5"/>
          <a:stretch>
            <a:fillRect/>
          </a:stretch>
        </p:blipFill>
        <p:spPr>
          <a:xfrm>
            <a:off x="4908550" y="2420900"/>
            <a:ext cx="2159000" cy="2159000"/>
          </a:xfrm>
          <a:prstGeom prst="rect">
            <a:avLst/>
          </a:prstGeom>
        </p:spPr>
      </p:pic>
    </p:spTree>
    <p:extLst>
      <p:ext uri="{BB962C8B-B14F-4D97-AF65-F5344CB8AC3E}">
        <p14:creationId xmlns:p14="http://schemas.microsoft.com/office/powerpoint/2010/main" val="1493753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pic>
        <p:nvPicPr>
          <p:cNvPr id="4" name="Bildobjekt 3">
            <a:extLst>
              <a:ext uri="{FF2B5EF4-FFF2-40B4-BE49-F238E27FC236}">
                <a16:creationId xmlns:a16="http://schemas.microsoft.com/office/drawing/2014/main" id="{B8860D6A-C6AC-CB45-9C56-FB5A6B21C4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0550" y="1408570"/>
            <a:ext cx="5321300" cy="4979530"/>
          </a:xfrm>
          <a:prstGeom prst="rect">
            <a:avLst/>
          </a:prstGeom>
        </p:spPr>
      </p:pic>
      <p:sp>
        <p:nvSpPr>
          <p:cNvPr id="230" name="Google Shape;230;p31"/>
          <p:cNvSpPr txBox="1"/>
          <p:nvPr/>
        </p:nvSpPr>
        <p:spPr>
          <a:xfrm>
            <a:off x="520150" y="1182849"/>
            <a:ext cx="5207550" cy="100155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sv-SE" sz="2400" b="1" i="0" u="none" strike="noStrike" cap="none" dirty="0">
                <a:solidFill>
                  <a:schemeClr val="bg1"/>
                </a:solidFill>
                <a:latin typeface="Calibri" panose="020F0502020204030204" pitchFamily="34" charset="0"/>
                <a:cs typeface="Calibri" panose="020F0502020204030204" pitchFamily="34" charset="0"/>
                <a:sym typeface="Arial"/>
              </a:rPr>
              <a:t>Bilden har laddats med symbolisk betydelse genom att:</a:t>
            </a:r>
            <a:endParaRPr sz="2400" b="1"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1" name="Google Shape;230;p31">
            <a:extLst>
              <a:ext uri="{FF2B5EF4-FFF2-40B4-BE49-F238E27FC236}">
                <a16:creationId xmlns:a16="http://schemas.microsoft.com/office/drawing/2014/main" id="{DFA8652D-7322-5544-A2F3-A17E94FFBF68}"/>
              </a:ext>
            </a:extLst>
          </p:cNvPr>
          <p:cNvSpPr txBox="1"/>
          <p:nvPr/>
        </p:nvSpPr>
        <p:spPr>
          <a:xfrm>
            <a:off x="520150" y="2941731"/>
            <a:ext cx="5207550" cy="2246151"/>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2000" dirty="0">
                <a:solidFill>
                  <a:schemeClr val="bg1"/>
                </a:solidFill>
                <a:latin typeface="Calibri" panose="020F0502020204030204" pitchFamily="34" charset="0"/>
                <a:cs typeface="Calibri" panose="020F0502020204030204" pitchFamily="34" charset="0"/>
              </a:rPr>
              <a:t>2. Bildens olika avsändare använder bilden på ett upprepat och liknande sätt. Upprepningen har varit så vanlig att den nya betydelsen blir den allmängiltiga och därmed förskjuts bildens ursprungliga betydelse – som endast en seriefigur av tecknaren Ramirez.</a:t>
            </a:r>
          </a:p>
        </p:txBody>
      </p:sp>
      <p:sp>
        <p:nvSpPr>
          <p:cNvPr id="12" name="Google Shape;230;p31">
            <a:extLst>
              <a:ext uri="{FF2B5EF4-FFF2-40B4-BE49-F238E27FC236}">
                <a16:creationId xmlns:a16="http://schemas.microsoft.com/office/drawing/2014/main" id="{767979B1-F59B-E84B-8C6B-92F26AF0BE77}"/>
              </a:ext>
            </a:extLst>
          </p:cNvPr>
          <p:cNvSpPr txBox="1"/>
          <p:nvPr/>
        </p:nvSpPr>
        <p:spPr>
          <a:xfrm>
            <a:off x="520150" y="2408332"/>
            <a:ext cx="5207550" cy="53340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2000" dirty="0">
                <a:solidFill>
                  <a:schemeClr val="bg1"/>
                </a:solidFill>
                <a:latin typeface="Calibri" panose="020F0502020204030204" pitchFamily="34" charset="0"/>
                <a:cs typeface="Calibri" panose="020F0502020204030204" pitchFamily="34" charset="0"/>
              </a:rPr>
              <a:t>1. Bilden har fått stor spridning på nätet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2" name="Bildobjekt 1">
            <a:extLst>
              <a:ext uri="{FF2B5EF4-FFF2-40B4-BE49-F238E27FC236}">
                <a16:creationId xmlns:a16="http://schemas.microsoft.com/office/drawing/2014/main" id="{7F2ABC14-10B8-BF49-A843-96AD6A22EB0C}"/>
              </a:ext>
            </a:extLst>
          </p:cNvPr>
          <p:cNvPicPr>
            <a:picLocks noChangeAspect="1"/>
          </p:cNvPicPr>
          <p:nvPr/>
        </p:nvPicPr>
        <p:blipFill>
          <a:blip r:embed="rId3"/>
          <a:stretch>
            <a:fillRect/>
          </a:stretch>
        </p:blipFill>
        <p:spPr>
          <a:xfrm>
            <a:off x="0" y="0"/>
            <a:ext cx="12192000" cy="6858000"/>
          </a:xfrm>
          <a:prstGeom prst="rect">
            <a:avLst/>
          </a:prstGeom>
        </p:spPr>
      </p:pic>
      <p:pic>
        <p:nvPicPr>
          <p:cNvPr id="5" name="Bildobjekt 4" descr="En bild som visar kläder, mask&#10;&#10;Automatiskt genererad beskrivning">
            <a:extLst>
              <a:ext uri="{FF2B5EF4-FFF2-40B4-BE49-F238E27FC236}">
                <a16:creationId xmlns:a16="http://schemas.microsoft.com/office/drawing/2014/main" id="{559A8DD6-5BD4-E24D-AF77-5A636ACF4D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0722" y="1086947"/>
            <a:ext cx="7050556" cy="4684105"/>
          </a:xfrm>
          <a:prstGeom prst="rect">
            <a:avLst/>
          </a:prstGeom>
          <a:ln>
            <a:solidFill>
              <a:schemeClr val="bg1"/>
            </a:solidFill>
          </a:ln>
        </p:spPr>
      </p:pic>
    </p:spTree>
    <p:extLst>
      <p:ext uri="{BB962C8B-B14F-4D97-AF65-F5344CB8AC3E}">
        <p14:creationId xmlns:p14="http://schemas.microsoft.com/office/powerpoint/2010/main" val="3119441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67"/>
          </a:p>
        </p:txBody>
      </p:sp>
      <p:sp>
        <p:nvSpPr>
          <p:cNvPr id="9"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Text Box 1">
            <a:extLst>
              <a:ext uri="{FF2B5EF4-FFF2-40B4-BE49-F238E27FC236}">
                <a16:creationId xmlns:a16="http://schemas.microsoft.com/office/drawing/2014/main" id="{CEA77C2E-5FFC-0D40-988E-C141C6BEC9FF}"/>
              </a:ext>
            </a:extLst>
          </p:cNvPr>
          <p:cNvSpPr txBox="1">
            <a:spLocks noChangeArrowheads="1"/>
          </p:cNvSpPr>
          <p:nvPr/>
        </p:nvSpPr>
        <p:spPr bwMode="auto">
          <a:xfrm>
            <a:off x="0" y="3037230"/>
            <a:ext cx="12192000" cy="783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lnSpc>
                <a:spcPts val="5333"/>
              </a:lnSpc>
              <a:buSzPct val="100000"/>
            </a:pPr>
            <a:r>
              <a:rPr lang="sv-SE" sz="12800" b="1" dirty="0">
                <a:solidFill>
                  <a:schemeClr val="bg1"/>
                </a:solidFill>
                <a:latin typeface="Calibri" charset="0"/>
              </a:rPr>
              <a:t>Barbados</a:t>
            </a:r>
          </a:p>
        </p:txBody>
      </p:sp>
    </p:spTree>
    <p:extLst>
      <p:ext uri="{BB962C8B-B14F-4D97-AF65-F5344CB8AC3E}">
        <p14:creationId xmlns:p14="http://schemas.microsoft.com/office/powerpoint/2010/main" val="3111041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2" name="Bildobjekt 1">
            <a:extLst>
              <a:ext uri="{FF2B5EF4-FFF2-40B4-BE49-F238E27FC236}">
                <a16:creationId xmlns:a16="http://schemas.microsoft.com/office/drawing/2014/main" id="{7F2ABC14-10B8-BF49-A843-96AD6A22EB0C}"/>
              </a:ext>
            </a:extLst>
          </p:cNvPr>
          <p:cNvPicPr>
            <a:picLocks noChangeAspect="1"/>
          </p:cNvPicPr>
          <p:nvPr/>
        </p:nvPicPr>
        <p:blipFill>
          <a:blip r:embed="rId3"/>
          <a:stretch>
            <a:fillRect/>
          </a:stretch>
        </p:blipFill>
        <p:spPr>
          <a:xfrm>
            <a:off x="0" y="0"/>
            <a:ext cx="12192000" cy="6858000"/>
          </a:xfrm>
          <a:prstGeom prst="rect">
            <a:avLst/>
          </a:prstGeom>
        </p:spPr>
      </p:pic>
      <p:pic>
        <p:nvPicPr>
          <p:cNvPr id="4" name="Bildobjekt 3" descr="En bild som visar person, utomhus, man&#10;&#10;Automatiskt genererad beskrivning">
            <a:extLst>
              <a:ext uri="{FF2B5EF4-FFF2-40B4-BE49-F238E27FC236}">
                <a16:creationId xmlns:a16="http://schemas.microsoft.com/office/drawing/2014/main" id="{4CABF6C6-7F64-494F-BA27-1DF05C4DC4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6069" y="974514"/>
            <a:ext cx="3611981" cy="2403686"/>
          </a:xfrm>
          <a:prstGeom prst="rect">
            <a:avLst/>
          </a:prstGeom>
          <a:ln>
            <a:solidFill>
              <a:schemeClr val="bg1"/>
            </a:solidFill>
          </a:ln>
        </p:spPr>
      </p:pic>
      <p:pic>
        <p:nvPicPr>
          <p:cNvPr id="7" name="Bildobjekt 6" descr="En bild som visar golv, person, mark, kläder&#10;&#10;Automatiskt genererad beskrivning">
            <a:extLst>
              <a:ext uri="{FF2B5EF4-FFF2-40B4-BE49-F238E27FC236}">
                <a16:creationId xmlns:a16="http://schemas.microsoft.com/office/drawing/2014/main" id="{D374E55D-9984-5341-8AB4-97D45B8450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850" y="966471"/>
            <a:ext cx="3611981" cy="2411188"/>
          </a:xfrm>
          <a:prstGeom prst="rect">
            <a:avLst/>
          </a:prstGeom>
          <a:ln>
            <a:solidFill>
              <a:schemeClr val="bg1"/>
            </a:solidFill>
          </a:ln>
        </p:spPr>
      </p:pic>
      <p:pic>
        <p:nvPicPr>
          <p:cNvPr id="11" name="Bildobjekt 10" descr="En bild som visar person, utomhus, byggnad, väg&#10;&#10;Automatiskt genererad beskrivning">
            <a:extLst>
              <a:ext uri="{FF2B5EF4-FFF2-40B4-BE49-F238E27FC236}">
                <a16:creationId xmlns:a16="http://schemas.microsoft.com/office/drawing/2014/main" id="{5629A74F-FBB7-AE46-BBC8-623606CC64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6069" y="3652656"/>
            <a:ext cx="3611981" cy="2407987"/>
          </a:xfrm>
          <a:prstGeom prst="rect">
            <a:avLst/>
          </a:prstGeom>
          <a:ln>
            <a:solidFill>
              <a:schemeClr val="bg1"/>
            </a:solidFill>
          </a:ln>
        </p:spPr>
      </p:pic>
      <p:pic>
        <p:nvPicPr>
          <p:cNvPr id="13" name="Bildobjekt 12" descr="En bild som visar person, stående, man, byggnad&#10;&#10;Automatiskt genererad beskrivning">
            <a:extLst>
              <a:ext uri="{FF2B5EF4-FFF2-40B4-BE49-F238E27FC236}">
                <a16:creationId xmlns:a16="http://schemas.microsoft.com/office/drawing/2014/main" id="{B2066E4D-86D3-E448-B5AB-CEC0EFAFBE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99300" y="3648373"/>
            <a:ext cx="3611981" cy="2407986"/>
          </a:xfrm>
          <a:prstGeom prst="rect">
            <a:avLst/>
          </a:prstGeom>
          <a:ln>
            <a:solidFill>
              <a:schemeClr val="bg1"/>
            </a:solidFill>
          </a:ln>
        </p:spPr>
      </p:pic>
    </p:spTree>
    <p:extLst>
      <p:ext uri="{BB962C8B-B14F-4D97-AF65-F5344CB8AC3E}">
        <p14:creationId xmlns:p14="http://schemas.microsoft.com/office/powerpoint/2010/main" val="371580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230" name="Google Shape;230;p31"/>
          <p:cNvSpPr txBox="1"/>
          <p:nvPr/>
        </p:nvSpPr>
        <p:spPr>
          <a:xfrm>
            <a:off x="520150" y="874007"/>
            <a:ext cx="6147350" cy="1382551"/>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2400" b="1" dirty="0">
                <a:solidFill>
                  <a:schemeClr val="bg1"/>
                </a:solidFill>
              </a:rPr>
              <a:t>Bilden har laddats med symbolisk betydelse: anonymitet, motstånd och civil olydnad – genom att: </a:t>
            </a:r>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1" name="Google Shape;230;p31">
            <a:extLst>
              <a:ext uri="{FF2B5EF4-FFF2-40B4-BE49-F238E27FC236}">
                <a16:creationId xmlns:a16="http://schemas.microsoft.com/office/drawing/2014/main" id="{DFA8652D-7322-5544-A2F3-A17E94FFBF68}"/>
              </a:ext>
            </a:extLst>
          </p:cNvPr>
          <p:cNvSpPr txBox="1"/>
          <p:nvPr/>
        </p:nvSpPr>
        <p:spPr>
          <a:xfrm>
            <a:off x="520150" y="3024169"/>
            <a:ext cx="6248950" cy="107066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1600" dirty="0">
                <a:solidFill>
                  <a:schemeClr val="bg1"/>
                </a:solidFill>
              </a:rPr>
              <a:t>2. Originalbilden är hämtad ur ett seriealbum, och återkommer även i en filmatisering, där handlingen berättar om anonymitet, ställningstagande och kamp mot överheten.</a:t>
            </a:r>
          </a:p>
        </p:txBody>
      </p:sp>
      <p:sp>
        <p:nvSpPr>
          <p:cNvPr id="12" name="Google Shape;230;p31">
            <a:extLst>
              <a:ext uri="{FF2B5EF4-FFF2-40B4-BE49-F238E27FC236}">
                <a16:creationId xmlns:a16="http://schemas.microsoft.com/office/drawing/2014/main" id="{767979B1-F59B-E84B-8C6B-92F26AF0BE77}"/>
              </a:ext>
            </a:extLst>
          </p:cNvPr>
          <p:cNvSpPr txBox="1"/>
          <p:nvPr/>
        </p:nvSpPr>
        <p:spPr>
          <a:xfrm>
            <a:off x="520150" y="2307358"/>
            <a:ext cx="6693450" cy="53340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1600" dirty="0">
                <a:solidFill>
                  <a:schemeClr val="bg1"/>
                </a:solidFill>
              </a:rPr>
              <a:t>1. Originalbilden är en illustration föreställande den historiska personen, </a:t>
            </a:r>
            <a:br>
              <a:rPr lang="sv-SE" sz="1600" dirty="0">
                <a:solidFill>
                  <a:schemeClr val="bg1"/>
                </a:solidFill>
              </a:rPr>
            </a:br>
            <a:r>
              <a:rPr lang="sv-SE" sz="1600" dirty="0">
                <a:solidFill>
                  <a:schemeClr val="bg1"/>
                </a:solidFill>
              </a:rPr>
              <a:t>Guy </a:t>
            </a:r>
            <a:r>
              <a:rPr lang="sv-SE" sz="1600" dirty="0" err="1">
                <a:solidFill>
                  <a:schemeClr val="bg1"/>
                </a:solidFill>
              </a:rPr>
              <a:t>Fawkes</a:t>
            </a:r>
            <a:r>
              <a:rPr lang="sv-SE" sz="1600" dirty="0">
                <a:solidFill>
                  <a:schemeClr val="bg1"/>
                </a:solidFill>
              </a:rPr>
              <a:t>, som konspirerade mot den dåvarande makten. </a:t>
            </a:r>
          </a:p>
        </p:txBody>
      </p:sp>
      <p:pic>
        <p:nvPicPr>
          <p:cNvPr id="8" name="Bildobjekt 7" descr="En bild som visar kläder, mask&#10;&#10;Automatiskt genererad beskrivning">
            <a:extLst>
              <a:ext uri="{FF2B5EF4-FFF2-40B4-BE49-F238E27FC236}">
                <a16:creationId xmlns:a16="http://schemas.microsoft.com/office/drawing/2014/main" id="{31ECD964-3567-6145-95C3-637E5A7B67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0614" y="1124420"/>
            <a:ext cx="4050136" cy="4946358"/>
          </a:xfrm>
          <a:prstGeom prst="rect">
            <a:avLst/>
          </a:prstGeom>
          <a:ln>
            <a:solidFill>
              <a:schemeClr val="bg1"/>
            </a:solidFill>
          </a:ln>
        </p:spPr>
      </p:pic>
      <p:sp>
        <p:nvSpPr>
          <p:cNvPr id="13" name="Google Shape;230;p31">
            <a:extLst>
              <a:ext uri="{FF2B5EF4-FFF2-40B4-BE49-F238E27FC236}">
                <a16:creationId xmlns:a16="http://schemas.microsoft.com/office/drawing/2014/main" id="{6A5E5C90-A6CF-0440-ABD0-75D8A685409B}"/>
              </a:ext>
            </a:extLst>
          </p:cNvPr>
          <p:cNvSpPr txBox="1"/>
          <p:nvPr/>
        </p:nvSpPr>
        <p:spPr>
          <a:xfrm>
            <a:off x="520150" y="3989369"/>
            <a:ext cx="7099850" cy="107066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1600" dirty="0">
                <a:solidFill>
                  <a:schemeClr val="bg1"/>
                </a:solidFill>
              </a:rPr>
              <a:t>3. Bilden har fått stor spridning på internet bland annat på grund av gruppen Anonymous som burit bilden som mask över ansiktet i sina aktioner.</a:t>
            </a:r>
          </a:p>
        </p:txBody>
      </p:sp>
      <p:sp>
        <p:nvSpPr>
          <p:cNvPr id="14" name="Google Shape;230;p31">
            <a:extLst>
              <a:ext uri="{FF2B5EF4-FFF2-40B4-BE49-F238E27FC236}">
                <a16:creationId xmlns:a16="http://schemas.microsoft.com/office/drawing/2014/main" id="{D44EE892-BF04-3341-BE21-DB60BD53DE9D}"/>
              </a:ext>
            </a:extLst>
          </p:cNvPr>
          <p:cNvSpPr txBox="1"/>
          <p:nvPr/>
        </p:nvSpPr>
        <p:spPr>
          <a:xfrm>
            <a:off x="520150" y="4701851"/>
            <a:ext cx="6998250" cy="1590605"/>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1600" dirty="0">
                <a:solidFill>
                  <a:schemeClr val="bg1"/>
                </a:solidFill>
              </a:rPr>
              <a:t>4. Bildens olika avsändare använder bilden på ett upprepat och liknande sätt. Upprepningen har varit så vanlig att den nya betydelsen blir den allmängiltiga och därmed förskjuts bildens ursprungliga betydelse – en grafisk illustration av en karaktär i ett seriealbum.</a:t>
            </a:r>
            <a:endParaRPr lang="sv-SE" sz="1600" dirty="0">
              <a:solidFill>
                <a:schemeClr val="bg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315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15" name="Google Shape;260;p35">
            <a:extLst>
              <a:ext uri="{FF2B5EF4-FFF2-40B4-BE49-F238E27FC236}">
                <a16:creationId xmlns:a16="http://schemas.microsoft.com/office/drawing/2014/main" id="{0425B8BD-402A-5A41-984F-E754681E138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31671" t="20113" r="31819" b="31942"/>
          <a:stretch/>
        </p:blipFill>
        <p:spPr>
          <a:xfrm>
            <a:off x="3445328" y="855411"/>
            <a:ext cx="5301343" cy="5218814"/>
          </a:xfrm>
          <a:prstGeom prst="rect">
            <a:avLst/>
          </a:prstGeom>
          <a:noFill/>
          <a:ln>
            <a:noFill/>
          </a:ln>
        </p:spPr>
      </p:pic>
    </p:spTree>
    <p:extLst>
      <p:ext uri="{BB962C8B-B14F-4D97-AF65-F5344CB8AC3E}">
        <p14:creationId xmlns:p14="http://schemas.microsoft.com/office/powerpoint/2010/main" val="65317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4" name="Bildobjekt 3" descr="En bild som visar clipart&#10;&#10;Automatiskt genererad beskrivning">
            <a:extLst>
              <a:ext uri="{FF2B5EF4-FFF2-40B4-BE49-F238E27FC236}">
                <a16:creationId xmlns:a16="http://schemas.microsoft.com/office/drawing/2014/main" id="{D8AB40B0-0312-5B47-8B17-2E1139337F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8370" y="1235710"/>
            <a:ext cx="7795260" cy="4386580"/>
          </a:xfrm>
          <a:prstGeom prst="rect">
            <a:avLst/>
          </a:prstGeom>
        </p:spPr>
      </p:pic>
    </p:spTree>
    <p:extLst>
      <p:ext uri="{BB962C8B-B14F-4D97-AF65-F5344CB8AC3E}">
        <p14:creationId xmlns:p14="http://schemas.microsoft.com/office/powerpoint/2010/main" val="2145898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pic>
        <p:nvPicPr>
          <p:cNvPr id="29" name="Bildobjekt 28" descr="En bild som visar tårta, inomhus, sitter, bord&#10;&#10;Automatiskt genererad beskrivning">
            <a:extLst>
              <a:ext uri="{FF2B5EF4-FFF2-40B4-BE49-F238E27FC236}">
                <a16:creationId xmlns:a16="http://schemas.microsoft.com/office/drawing/2014/main" id="{4DCB04B0-DA7B-844A-8E7A-E04F896921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4264" y="2510843"/>
            <a:ext cx="1288063" cy="1323584"/>
          </a:xfrm>
          <a:prstGeom prst="rect">
            <a:avLst/>
          </a:prstGeom>
        </p:spPr>
      </p:pic>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2" name="Rektangel 1">
            <a:extLst>
              <a:ext uri="{FF2B5EF4-FFF2-40B4-BE49-F238E27FC236}">
                <a16:creationId xmlns:a16="http://schemas.microsoft.com/office/drawing/2014/main" id="{0A67BAE0-BA5E-D34C-B8A8-7BE3D3A52ACC}"/>
              </a:ext>
            </a:extLst>
          </p:cNvPr>
          <p:cNvSpPr/>
          <p:nvPr/>
        </p:nvSpPr>
        <p:spPr>
          <a:xfrm>
            <a:off x="1083502" y="746557"/>
            <a:ext cx="9809097" cy="523220"/>
          </a:xfrm>
          <a:prstGeom prst="rect">
            <a:avLst/>
          </a:prstGeom>
        </p:spPr>
        <p:txBody>
          <a:bodyPr wrap="none">
            <a:spAutoFit/>
          </a:bodyPr>
          <a:lstStyle/>
          <a:p>
            <a:pPr lvl="0" algn="ctr"/>
            <a:r>
              <a:rPr lang="sv-SE" sz="2800" b="1" dirty="0">
                <a:solidFill>
                  <a:schemeClr val="bg1"/>
                </a:solidFill>
                <a:latin typeface="Calibri" panose="020F0502020204030204" pitchFamily="34" charset="0"/>
                <a:cs typeface="Calibri" panose="020F0502020204030204" pitchFamily="34" charset="0"/>
              </a:rPr>
              <a:t>En bild skapas, omformas, transformeras, återuppstår och sprids</a:t>
            </a:r>
          </a:p>
        </p:txBody>
      </p:sp>
      <p:sp>
        <p:nvSpPr>
          <p:cNvPr id="7" name="Text Box 1">
            <a:extLst>
              <a:ext uri="{FF2B5EF4-FFF2-40B4-BE49-F238E27FC236}">
                <a16:creationId xmlns:a16="http://schemas.microsoft.com/office/drawing/2014/main" id="{127F450A-8AC0-C943-9666-6E9D4C53E1CB}"/>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tx1">
                    <a:lumMod val="75000"/>
                    <a:lumOff val="25000"/>
                  </a:schemeClr>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8" name="Google Shape;281;p37">
            <a:extLst>
              <a:ext uri="{FF2B5EF4-FFF2-40B4-BE49-F238E27FC236}">
                <a16:creationId xmlns:a16="http://schemas.microsoft.com/office/drawing/2014/main" id="{D5C36946-AD8F-9A46-BC33-8C5E6B58136F}"/>
              </a:ext>
            </a:extLst>
          </p:cNvPr>
          <p:cNvSpPr txBox="1"/>
          <p:nvPr/>
        </p:nvSpPr>
        <p:spPr>
          <a:xfrm>
            <a:off x="226494" y="4444248"/>
            <a:ext cx="2030063" cy="12510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600" b="1" dirty="0">
                <a:solidFill>
                  <a:schemeClr val="bg1"/>
                </a:solidFill>
                <a:latin typeface="Calibri" panose="020F0502020204030204" pitchFamily="34" charset="0"/>
                <a:cs typeface="Calibri" panose="020F0502020204030204" pitchFamily="34" charset="0"/>
              </a:rPr>
              <a:t>Seriestrippen med Pepe skapas av Matt Furie och postas på 4chan </a:t>
            </a:r>
            <a:endParaRPr sz="1600" b="1" dirty="0">
              <a:solidFill>
                <a:schemeClr val="bg1"/>
              </a:solidFill>
              <a:latin typeface="Calibri" panose="020F0502020204030204" pitchFamily="34" charset="0"/>
              <a:cs typeface="Calibri" panose="020F0502020204030204" pitchFamily="34" charset="0"/>
            </a:endParaRPr>
          </a:p>
        </p:txBody>
      </p:sp>
      <p:pic>
        <p:nvPicPr>
          <p:cNvPr id="11" name="Google Shape;275;p37">
            <a:extLst>
              <a:ext uri="{FF2B5EF4-FFF2-40B4-BE49-F238E27FC236}">
                <a16:creationId xmlns:a16="http://schemas.microsoft.com/office/drawing/2014/main" id="{3960F7B9-9D92-8348-B47A-E8CDF936ED56}"/>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5813" y="1900109"/>
            <a:ext cx="1959307" cy="2518517"/>
          </a:xfrm>
          <a:prstGeom prst="rect">
            <a:avLst/>
          </a:prstGeom>
          <a:noFill/>
          <a:ln>
            <a:noFill/>
          </a:ln>
        </p:spPr>
      </p:pic>
      <p:sp>
        <p:nvSpPr>
          <p:cNvPr id="5" name="Ellips 4">
            <a:extLst>
              <a:ext uri="{FF2B5EF4-FFF2-40B4-BE49-F238E27FC236}">
                <a16:creationId xmlns:a16="http://schemas.microsoft.com/office/drawing/2014/main" id="{28DFCB61-5CC7-6347-84CE-5B0A99537F7D}"/>
              </a:ext>
            </a:extLst>
          </p:cNvPr>
          <p:cNvSpPr/>
          <p:nvPr/>
        </p:nvSpPr>
        <p:spPr>
          <a:xfrm>
            <a:off x="934441" y="1340537"/>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73490FB5-3BF0-7C4E-B3B9-5C25A1C991B8}"/>
              </a:ext>
            </a:extLst>
          </p:cNvPr>
          <p:cNvSpPr/>
          <p:nvPr/>
        </p:nvSpPr>
        <p:spPr>
          <a:xfrm>
            <a:off x="974504" y="1505985"/>
            <a:ext cx="601447"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2005</a:t>
            </a:r>
          </a:p>
        </p:txBody>
      </p:sp>
      <p:pic>
        <p:nvPicPr>
          <p:cNvPr id="13" name="Google Shape;273;p37">
            <a:extLst>
              <a:ext uri="{FF2B5EF4-FFF2-40B4-BE49-F238E27FC236}">
                <a16:creationId xmlns:a16="http://schemas.microsoft.com/office/drawing/2014/main" id="{93BBAC11-0F5B-5A4B-9FD9-A704C0DBEF1A}"/>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479842" y="1610189"/>
            <a:ext cx="1346131" cy="1469973"/>
          </a:xfrm>
          <a:prstGeom prst="rect">
            <a:avLst/>
          </a:prstGeom>
          <a:noFill/>
          <a:ln>
            <a:noFill/>
          </a:ln>
        </p:spPr>
      </p:pic>
      <p:sp>
        <p:nvSpPr>
          <p:cNvPr id="14" name="Ellips 13">
            <a:extLst>
              <a:ext uri="{FF2B5EF4-FFF2-40B4-BE49-F238E27FC236}">
                <a16:creationId xmlns:a16="http://schemas.microsoft.com/office/drawing/2014/main" id="{23AA4860-8A51-BB46-9433-D99F340EAA20}"/>
              </a:ext>
            </a:extLst>
          </p:cNvPr>
          <p:cNvSpPr/>
          <p:nvPr/>
        </p:nvSpPr>
        <p:spPr>
          <a:xfrm>
            <a:off x="2321244" y="1345977"/>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E21CFF07-702D-4D4E-A135-FF5E209C62FC}"/>
              </a:ext>
            </a:extLst>
          </p:cNvPr>
          <p:cNvSpPr/>
          <p:nvPr/>
        </p:nvSpPr>
        <p:spPr>
          <a:xfrm>
            <a:off x="2361306" y="1511425"/>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2008</a:t>
            </a:r>
          </a:p>
        </p:txBody>
      </p:sp>
      <p:sp>
        <p:nvSpPr>
          <p:cNvPr id="16" name="Google Shape;281;p37">
            <a:extLst>
              <a:ext uri="{FF2B5EF4-FFF2-40B4-BE49-F238E27FC236}">
                <a16:creationId xmlns:a16="http://schemas.microsoft.com/office/drawing/2014/main" id="{523E0F6C-A18D-5B4B-8C56-FC06AAD10A67}"/>
              </a:ext>
            </a:extLst>
          </p:cNvPr>
          <p:cNvSpPr txBox="1"/>
          <p:nvPr/>
        </p:nvSpPr>
        <p:spPr>
          <a:xfrm>
            <a:off x="2389102" y="3103460"/>
            <a:ext cx="1559385" cy="856390"/>
          </a:xfrm>
          <a:prstGeom prst="rect">
            <a:avLst/>
          </a:prstGeom>
          <a:noFill/>
          <a:ln>
            <a:noFill/>
          </a:ln>
        </p:spPr>
        <p:txBody>
          <a:bodyPr spcFirstLastPara="1" wrap="square" lIns="91425" tIns="91425" rIns="91425" bIns="91425" anchor="t" anchorCtr="0">
            <a:noAutofit/>
          </a:bodyPr>
          <a:lstStyle/>
          <a:p>
            <a:pPr lvl="0"/>
            <a:r>
              <a:rPr lang="sv-SE" sz="1200" dirty="0">
                <a:solidFill>
                  <a:schemeClr val="bg1"/>
                </a:solidFill>
                <a:latin typeface="Calibri" panose="020F0502020204030204" pitchFamily="34" charset="0"/>
                <a:cs typeface="Calibri" panose="020F0502020204030204" pitchFamily="34" charset="0"/>
              </a:rPr>
              <a:t>Användarna på 4chan börjar göra Pepe </a:t>
            </a:r>
            <a:r>
              <a:rPr lang="sv-SE" sz="1200" dirty="0" err="1">
                <a:solidFill>
                  <a:schemeClr val="bg1"/>
                </a:solidFill>
                <a:latin typeface="Calibri" panose="020F0502020204030204" pitchFamily="34" charset="0"/>
                <a:cs typeface="Calibri" panose="020F0502020204030204" pitchFamily="34" charset="0"/>
              </a:rPr>
              <a:t>memes</a:t>
            </a:r>
            <a:endParaRPr sz="1200" dirty="0">
              <a:solidFill>
                <a:schemeClr val="bg1"/>
              </a:solidFill>
              <a:latin typeface="Calibri" panose="020F0502020204030204" pitchFamily="34" charset="0"/>
              <a:cs typeface="Calibri" panose="020F0502020204030204" pitchFamily="34" charset="0"/>
            </a:endParaRPr>
          </a:p>
        </p:txBody>
      </p:sp>
      <p:sp>
        <p:nvSpPr>
          <p:cNvPr id="17" name="Google Shape;281;p37">
            <a:extLst>
              <a:ext uri="{FF2B5EF4-FFF2-40B4-BE49-F238E27FC236}">
                <a16:creationId xmlns:a16="http://schemas.microsoft.com/office/drawing/2014/main" id="{F488B20F-D11C-EC44-8640-A50F4C2E7DB6}"/>
              </a:ext>
            </a:extLst>
          </p:cNvPr>
          <p:cNvSpPr txBox="1"/>
          <p:nvPr/>
        </p:nvSpPr>
        <p:spPr>
          <a:xfrm>
            <a:off x="5246582" y="1292165"/>
            <a:ext cx="1902022" cy="1182964"/>
          </a:xfrm>
          <a:prstGeom prst="rect">
            <a:avLst/>
          </a:prstGeom>
          <a:noFill/>
          <a:ln>
            <a:noFill/>
          </a:ln>
        </p:spPr>
        <p:txBody>
          <a:bodyPr spcFirstLastPara="1" wrap="square" lIns="91425" tIns="91425" rIns="91425" bIns="91425" anchor="t" anchorCtr="0">
            <a:noAutofit/>
          </a:bodyPr>
          <a:lstStyle/>
          <a:p>
            <a:pPr lvl="0"/>
            <a:r>
              <a:rPr lang="sv-SE" sz="1200" dirty="0">
                <a:solidFill>
                  <a:schemeClr val="bg1"/>
                </a:solidFill>
                <a:latin typeface="Calibri" panose="020F0502020204030204" pitchFamily="34" charset="0"/>
                <a:cs typeface="Calibri" panose="020F0502020204030204" pitchFamily="34" charset="0"/>
              </a:rPr>
              <a:t>Den högerextrema rörelsen Alt-right använder bilder på Pepe som en av rörelsens främsta symboler. </a:t>
            </a:r>
          </a:p>
        </p:txBody>
      </p:sp>
      <p:sp>
        <p:nvSpPr>
          <p:cNvPr id="18" name="Ellips 17">
            <a:extLst>
              <a:ext uri="{FF2B5EF4-FFF2-40B4-BE49-F238E27FC236}">
                <a16:creationId xmlns:a16="http://schemas.microsoft.com/office/drawing/2014/main" id="{79931394-AE3B-8C4C-83BD-E8E5AA3BB42F}"/>
              </a:ext>
            </a:extLst>
          </p:cNvPr>
          <p:cNvSpPr/>
          <p:nvPr/>
        </p:nvSpPr>
        <p:spPr>
          <a:xfrm>
            <a:off x="4556177" y="1340537"/>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853AD517-53A4-684C-9D8E-F5CCC0023DF7}"/>
              </a:ext>
            </a:extLst>
          </p:cNvPr>
          <p:cNvSpPr/>
          <p:nvPr/>
        </p:nvSpPr>
        <p:spPr>
          <a:xfrm>
            <a:off x="4596239" y="1505985"/>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2015</a:t>
            </a:r>
          </a:p>
        </p:txBody>
      </p:sp>
      <p:sp>
        <p:nvSpPr>
          <p:cNvPr id="20" name="Google Shape;281;p37">
            <a:extLst>
              <a:ext uri="{FF2B5EF4-FFF2-40B4-BE49-F238E27FC236}">
                <a16:creationId xmlns:a16="http://schemas.microsoft.com/office/drawing/2014/main" id="{2E01A669-81EE-BA46-8D1D-71C8E39E0179}"/>
              </a:ext>
            </a:extLst>
          </p:cNvPr>
          <p:cNvSpPr txBox="1"/>
          <p:nvPr/>
        </p:nvSpPr>
        <p:spPr>
          <a:xfrm>
            <a:off x="2393281" y="5124977"/>
            <a:ext cx="1073951" cy="1112862"/>
          </a:xfrm>
          <a:prstGeom prst="rect">
            <a:avLst/>
          </a:prstGeom>
          <a:noFill/>
          <a:ln>
            <a:noFill/>
          </a:ln>
        </p:spPr>
        <p:txBody>
          <a:bodyPr spcFirstLastPara="1" wrap="square" lIns="91425" tIns="91425" rIns="91425" bIns="91425" anchor="t" anchorCtr="0">
            <a:noAutofit/>
          </a:bodyPr>
          <a:lstStyle/>
          <a:p>
            <a:pPr lvl="0"/>
            <a:r>
              <a:rPr lang="sv-SE" sz="1200" dirty="0" err="1">
                <a:solidFill>
                  <a:schemeClr val="bg1"/>
                </a:solidFill>
                <a:latin typeface="Calibri" panose="020F0502020204030204" pitchFamily="34" charset="0"/>
                <a:cs typeface="Calibri" panose="020F0502020204030204" pitchFamily="34" charset="0"/>
              </a:rPr>
              <a:t>Tumblr</a:t>
            </a:r>
            <a:r>
              <a:rPr lang="sv-SE" sz="1200" dirty="0">
                <a:solidFill>
                  <a:schemeClr val="bg1"/>
                </a:solidFill>
                <a:latin typeface="Calibri" panose="020F0502020204030204" pitchFamily="34" charset="0"/>
                <a:cs typeface="Calibri" panose="020F0502020204030204" pitchFamily="34" charset="0"/>
              </a:rPr>
              <a:t>, </a:t>
            </a:r>
            <a:r>
              <a:rPr lang="sv-SE" sz="1200" dirty="0" err="1">
                <a:solidFill>
                  <a:schemeClr val="bg1"/>
                </a:solidFill>
                <a:latin typeface="Calibri" panose="020F0502020204030204" pitchFamily="34" charset="0"/>
                <a:cs typeface="Calibri" panose="020F0502020204030204" pitchFamily="34" charset="0"/>
              </a:rPr>
              <a:t>Instagram</a:t>
            </a:r>
            <a:r>
              <a:rPr lang="sv-SE" sz="1200" dirty="0">
                <a:solidFill>
                  <a:schemeClr val="bg1"/>
                </a:solidFill>
                <a:latin typeface="Calibri" panose="020F0502020204030204" pitchFamily="34" charset="0"/>
                <a:cs typeface="Calibri" panose="020F0502020204030204" pitchFamily="34" charset="0"/>
              </a:rPr>
              <a:t> och Facebookkonton startas i Pepes namn</a:t>
            </a:r>
          </a:p>
        </p:txBody>
      </p:sp>
      <p:sp>
        <p:nvSpPr>
          <p:cNvPr id="21" name="Ellips 20">
            <a:extLst>
              <a:ext uri="{FF2B5EF4-FFF2-40B4-BE49-F238E27FC236}">
                <a16:creationId xmlns:a16="http://schemas.microsoft.com/office/drawing/2014/main" id="{2E737A64-A288-1B4A-AEA5-EB3AED785AEB}"/>
              </a:ext>
            </a:extLst>
          </p:cNvPr>
          <p:cNvSpPr/>
          <p:nvPr/>
        </p:nvSpPr>
        <p:spPr>
          <a:xfrm>
            <a:off x="2473169" y="4391052"/>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012E3B85-F7FA-7541-BFFC-EAE8E8A6EB1A}"/>
              </a:ext>
            </a:extLst>
          </p:cNvPr>
          <p:cNvSpPr/>
          <p:nvPr/>
        </p:nvSpPr>
        <p:spPr>
          <a:xfrm>
            <a:off x="2513231" y="4556500"/>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2013</a:t>
            </a:r>
          </a:p>
        </p:txBody>
      </p:sp>
      <p:sp>
        <p:nvSpPr>
          <p:cNvPr id="23" name="Google Shape;281;p37">
            <a:extLst>
              <a:ext uri="{FF2B5EF4-FFF2-40B4-BE49-F238E27FC236}">
                <a16:creationId xmlns:a16="http://schemas.microsoft.com/office/drawing/2014/main" id="{58B452FE-B023-FF44-82B9-6935F2596E73}"/>
              </a:ext>
            </a:extLst>
          </p:cNvPr>
          <p:cNvSpPr txBox="1"/>
          <p:nvPr/>
        </p:nvSpPr>
        <p:spPr>
          <a:xfrm>
            <a:off x="3594067" y="5119617"/>
            <a:ext cx="1514651" cy="1251081"/>
          </a:xfrm>
          <a:prstGeom prst="rect">
            <a:avLst/>
          </a:prstGeom>
          <a:noFill/>
          <a:ln>
            <a:noFill/>
          </a:ln>
        </p:spPr>
        <p:txBody>
          <a:bodyPr spcFirstLastPara="1" wrap="square" lIns="91425" tIns="91425" rIns="91425" bIns="91425" anchor="t" anchorCtr="0">
            <a:noAutofit/>
          </a:bodyPr>
          <a:lstStyle/>
          <a:p>
            <a:pPr lvl="0"/>
            <a:r>
              <a:rPr lang="sv-SE" sz="1200" dirty="0">
                <a:solidFill>
                  <a:schemeClr val="bg1"/>
                </a:solidFill>
                <a:latin typeface="Calibri" panose="020F0502020204030204" pitchFamily="34" charset="0"/>
                <a:cs typeface="Calibri" panose="020F0502020204030204" pitchFamily="34" charset="0"/>
              </a:rPr>
              <a:t>Kändisar som Nicki </a:t>
            </a:r>
            <a:r>
              <a:rPr lang="sv-SE" sz="1200" dirty="0" err="1">
                <a:solidFill>
                  <a:schemeClr val="bg1"/>
                </a:solidFill>
                <a:latin typeface="Calibri" panose="020F0502020204030204" pitchFamily="34" charset="0"/>
                <a:cs typeface="Calibri" panose="020F0502020204030204" pitchFamily="34" charset="0"/>
              </a:rPr>
              <a:t>Minaj</a:t>
            </a:r>
            <a:r>
              <a:rPr lang="sv-SE" sz="1200" dirty="0">
                <a:solidFill>
                  <a:schemeClr val="bg1"/>
                </a:solidFill>
                <a:latin typeface="Calibri" panose="020F0502020204030204" pitchFamily="34" charset="0"/>
                <a:cs typeface="Calibri" panose="020F0502020204030204" pitchFamily="34" charset="0"/>
              </a:rPr>
              <a:t> och </a:t>
            </a:r>
            <a:r>
              <a:rPr lang="sv-SE" sz="1200" dirty="0" err="1">
                <a:solidFill>
                  <a:schemeClr val="bg1"/>
                </a:solidFill>
                <a:latin typeface="Calibri" panose="020F0502020204030204" pitchFamily="34" charset="0"/>
                <a:cs typeface="Calibri" panose="020F0502020204030204" pitchFamily="34" charset="0"/>
              </a:rPr>
              <a:t>Katy</a:t>
            </a:r>
            <a:r>
              <a:rPr lang="sv-SE" sz="1200" dirty="0">
                <a:solidFill>
                  <a:schemeClr val="bg1"/>
                </a:solidFill>
                <a:latin typeface="Calibri" panose="020F0502020204030204" pitchFamily="34" charset="0"/>
                <a:cs typeface="Calibri" panose="020F0502020204030204" pitchFamily="34" charset="0"/>
              </a:rPr>
              <a:t> Perry delar Pepe </a:t>
            </a:r>
            <a:r>
              <a:rPr lang="sv-SE" sz="1200" dirty="0" err="1">
                <a:solidFill>
                  <a:schemeClr val="bg1"/>
                </a:solidFill>
                <a:latin typeface="Calibri" panose="020F0502020204030204" pitchFamily="34" charset="0"/>
                <a:cs typeface="Calibri" panose="020F0502020204030204" pitchFamily="34" charset="0"/>
              </a:rPr>
              <a:t>memes</a:t>
            </a:r>
            <a:r>
              <a:rPr lang="sv-SE" sz="1200" dirty="0">
                <a:solidFill>
                  <a:schemeClr val="bg1"/>
                </a:solidFill>
                <a:latin typeface="Calibri" panose="020F0502020204030204" pitchFamily="34" charset="0"/>
                <a:cs typeface="Calibri" panose="020F0502020204030204" pitchFamily="34" charset="0"/>
              </a:rPr>
              <a:t> och bilderna får stor exponering.</a:t>
            </a:r>
          </a:p>
        </p:txBody>
      </p:sp>
      <p:pic>
        <p:nvPicPr>
          <p:cNvPr id="26" name="Google Shape;335;p40">
            <a:extLst>
              <a:ext uri="{FF2B5EF4-FFF2-40B4-BE49-F238E27FC236}">
                <a16:creationId xmlns:a16="http://schemas.microsoft.com/office/drawing/2014/main" id="{1CB275F5-1C3B-8141-A88D-AF4353A70B4B}"/>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939412" y="1451649"/>
            <a:ext cx="1688590" cy="1471247"/>
          </a:xfrm>
          <a:prstGeom prst="rect">
            <a:avLst/>
          </a:prstGeom>
          <a:noFill/>
          <a:ln>
            <a:noFill/>
          </a:ln>
        </p:spPr>
      </p:pic>
      <p:sp>
        <p:nvSpPr>
          <p:cNvPr id="6" name="Rektangel 5">
            <a:extLst>
              <a:ext uri="{FF2B5EF4-FFF2-40B4-BE49-F238E27FC236}">
                <a16:creationId xmlns:a16="http://schemas.microsoft.com/office/drawing/2014/main" id="{15A4FB0B-131B-C147-9280-D02F91E6F437}"/>
              </a:ext>
            </a:extLst>
          </p:cNvPr>
          <p:cNvSpPr/>
          <p:nvPr/>
        </p:nvSpPr>
        <p:spPr>
          <a:xfrm>
            <a:off x="9995220" y="1432366"/>
            <a:ext cx="1571411" cy="1015663"/>
          </a:xfrm>
          <a:prstGeom prst="rect">
            <a:avLst/>
          </a:prstGeom>
        </p:spPr>
        <p:txBody>
          <a:bodyPr wrap="square">
            <a:spAutoFit/>
          </a:bodyPr>
          <a:lstStyle/>
          <a:p>
            <a:pPr lvl="0"/>
            <a:r>
              <a:rPr lang="sv-SE" sz="1200" dirty="0">
                <a:solidFill>
                  <a:schemeClr val="bg1"/>
                </a:solidFill>
                <a:latin typeface="Calibri" panose="020F0502020204030204" pitchFamily="34" charset="0"/>
                <a:cs typeface="Calibri" panose="020F0502020204030204" pitchFamily="34" charset="0"/>
              </a:rPr>
              <a:t>Matt Furie ”tar livet av Pepe” i ett försök att stoppa rasistiska </a:t>
            </a:r>
            <a:r>
              <a:rPr lang="sv-SE" sz="1200" dirty="0" err="1">
                <a:solidFill>
                  <a:schemeClr val="bg1"/>
                </a:solidFill>
                <a:latin typeface="Calibri" panose="020F0502020204030204" pitchFamily="34" charset="0"/>
                <a:cs typeface="Calibri" panose="020F0502020204030204" pitchFamily="34" charset="0"/>
              </a:rPr>
              <a:t>memes</a:t>
            </a:r>
            <a:r>
              <a:rPr lang="sv-SE" sz="1200" dirty="0">
                <a:solidFill>
                  <a:schemeClr val="bg1"/>
                </a:solidFill>
                <a:latin typeface="Calibri" panose="020F0502020204030204" pitchFamily="34" charset="0"/>
                <a:cs typeface="Calibri" panose="020F0502020204030204" pitchFamily="34" charset="0"/>
              </a:rPr>
              <a:t>, </a:t>
            </a:r>
            <a:r>
              <a:rPr lang="sv-SE" sz="1200" dirty="0" err="1">
                <a:solidFill>
                  <a:schemeClr val="bg1"/>
                </a:solidFill>
                <a:latin typeface="Calibri" panose="020F0502020204030204" pitchFamily="34" charset="0"/>
                <a:cs typeface="Calibri" panose="020F0502020204030204" pitchFamily="34" charset="0"/>
              </a:rPr>
              <a:t>hashtagen</a:t>
            </a:r>
            <a:r>
              <a:rPr lang="sv-SE" sz="1200" dirty="0">
                <a:solidFill>
                  <a:schemeClr val="bg1"/>
                </a:solidFill>
                <a:latin typeface="Calibri" panose="020F0502020204030204" pitchFamily="34" charset="0"/>
                <a:cs typeface="Calibri" panose="020F0502020204030204" pitchFamily="34" charset="0"/>
              </a:rPr>
              <a:t> #</a:t>
            </a:r>
            <a:r>
              <a:rPr lang="sv-SE" sz="1200" dirty="0" err="1">
                <a:solidFill>
                  <a:schemeClr val="bg1"/>
                </a:solidFill>
                <a:latin typeface="Calibri" panose="020F0502020204030204" pitchFamily="34" charset="0"/>
                <a:cs typeface="Calibri" panose="020F0502020204030204" pitchFamily="34" charset="0"/>
              </a:rPr>
              <a:t>savepepe</a:t>
            </a:r>
            <a:r>
              <a:rPr lang="sv-SE" sz="1200" dirty="0">
                <a:solidFill>
                  <a:schemeClr val="bg1"/>
                </a:solidFill>
                <a:latin typeface="Calibri" panose="020F0502020204030204" pitchFamily="34" charset="0"/>
                <a:cs typeface="Calibri" panose="020F0502020204030204" pitchFamily="34" charset="0"/>
              </a:rPr>
              <a:t> skapas</a:t>
            </a:r>
          </a:p>
        </p:txBody>
      </p:sp>
      <p:sp>
        <p:nvSpPr>
          <p:cNvPr id="27" name="Ellips 26">
            <a:extLst>
              <a:ext uri="{FF2B5EF4-FFF2-40B4-BE49-F238E27FC236}">
                <a16:creationId xmlns:a16="http://schemas.microsoft.com/office/drawing/2014/main" id="{ADC86868-2344-F84E-ACB6-5E95F1A270F3}"/>
              </a:ext>
            </a:extLst>
          </p:cNvPr>
          <p:cNvSpPr/>
          <p:nvPr/>
        </p:nvSpPr>
        <p:spPr>
          <a:xfrm>
            <a:off x="9298621" y="1232053"/>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a:extLst>
              <a:ext uri="{FF2B5EF4-FFF2-40B4-BE49-F238E27FC236}">
                <a16:creationId xmlns:a16="http://schemas.microsoft.com/office/drawing/2014/main" id="{D0E65117-B3A7-6149-A4AF-F002DB34EF3E}"/>
              </a:ext>
            </a:extLst>
          </p:cNvPr>
          <p:cNvSpPr/>
          <p:nvPr/>
        </p:nvSpPr>
        <p:spPr>
          <a:xfrm>
            <a:off x="9338683" y="1397501"/>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2017</a:t>
            </a:r>
          </a:p>
        </p:txBody>
      </p:sp>
      <p:sp>
        <p:nvSpPr>
          <p:cNvPr id="35" name="Rektangel 34">
            <a:extLst>
              <a:ext uri="{FF2B5EF4-FFF2-40B4-BE49-F238E27FC236}">
                <a16:creationId xmlns:a16="http://schemas.microsoft.com/office/drawing/2014/main" id="{58C72F78-2D6A-F042-96AB-8560F7A24005}"/>
              </a:ext>
            </a:extLst>
          </p:cNvPr>
          <p:cNvSpPr/>
          <p:nvPr/>
        </p:nvSpPr>
        <p:spPr>
          <a:xfrm>
            <a:off x="5271320" y="3834280"/>
            <a:ext cx="1856362" cy="646331"/>
          </a:xfrm>
          <a:prstGeom prst="rect">
            <a:avLst/>
          </a:prstGeom>
        </p:spPr>
        <p:txBody>
          <a:bodyPr wrap="square">
            <a:spAutoFit/>
          </a:bodyPr>
          <a:lstStyle/>
          <a:p>
            <a:pPr lvl="0"/>
            <a:r>
              <a:rPr lang="sv-SE" sz="1200" dirty="0">
                <a:solidFill>
                  <a:schemeClr val="bg1"/>
                </a:solidFill>
                <a:latin typeface="Calibri" panose="020F0502020204030204" pitchFamily="34" charset="0"/>
                <a:cs typeface="Calibri" panose="020F0502020204030204" pitchFamily="34" charset="0"/>
              </a:rPr>
              <a:t>Högerextremister på 4chan försöker göra </a:t>
            </a:r>
            <a:r>
              <a:rPr lang="sv-SE" sz="1200" dirty="0" err="1">
                <a:solidFill>
                  <a:schemeClr val="bg1"/>
                </a:solidFill>
                <a:latin typeface="Calibri" panose="020F0502020204030204" pitchFamily="34" charset="0"/>
                <a:cs typeface="Calibri" panose="020F0502020204030204" pitchFamily="34" charset="0"/>
              </a:rPr>
              <a:t>Skurt</a:t>
            </a:r>
            <a:r>
              <a:rPr lang="sv-SE" sz="1200" dirty="0">
                <a:solidFill>
                  <a:schemeClr val="bg1"/>
                </a:solidFill>
                <a:latin typeface="Calibri" panose="020F0502020204030204" pitchFamily="34" charset="0"/>
                <a:cs typeface="Calibri" panose="020F0502020204030204" pitchFamily="34" charset="0"/>
              </a:rPr>
              <a:t> till “Sveriges Pepe”</a:t>
            </a:r>
          </a:p>
        </p:txBody>
      </p:sp>
      <p:sp>
        <p:nvSpPr>
          <p:cNvPr id="36" name="Google Shape;281;p37">
            <a:extLst>
              <a:ext uri="{FF2B5EF4-FFF2-40B4-BE49-F238E27FC236}">
                <a16:creationId xmlns:a16="http://schemas.microsoft.com/office/drawing/2014/main" id="{AD3B7967-58B5-884B-AB26-7AA45FA7A338}"/>
              </a:ext>
            </a:extLst>
          </p:cNvPr>
          <p:cNvSpPr txBox="1"/>
          <p:nvPr/>
        </p:nvSpPr>
        <p:spPr>
          <a:xfrm>
            <a:off x="7217519" y="3847900"/>
            <a:ext cx="2051563" cy="915037"/>
          </a:xfrm>
          <a:prstGeom prst="rect">
            <a:avLst/>
          </a:prstGeom>
          <a:noFill/>
          <a:ln>
            <a:noFill/>
          </a:ln>
        </p:spPr>
        <p:txBody>
          <a:bodyPr spcFirstLastPara="1" wrap="square" lIns="91425" tIns="91425" rIns="91425" bIns="91425" anchor="t" anchorCtr="0">
            <a:noAutofit/>
          </a:bodyPr>
          <a:lstStyle/>
          <a:p>
            <a:pPr lvl="0"/>
            <a:r>
              <a:rPr lang="sv-SE" sz="1200" dirty="0">
                <a:solidFill>
                  <a:schemeClr val="bg1"/>
                </a:solidFill>
                <a:latin typeface="Calibri" panose="020F0502020204030204" pitchFamily="34" charset="0"/>
                <a:cs typeface="Calibri" panose="020F0502020204030204" pitchFamily="34" charset="0"/>
              </a:rPr>
              <a:t>2016, klassas Pepe som hatsymbol av ADL, Anti-</a:t>
            </a:r>
            <a:r>
              <a:rPr lang="sv-SE" sz="1200" dirty="0" err="1">
                <a:solidFill>
                  <a:schemeClr val="bg1"/>
                </a:solidFill>
                <a:latin typeface="Calibri" panose="020F0502020204030204" pitchFamily="34" charset="0"/>
                <a:cs typeface="Calibri" panose="020F0502020204030204" pitchFamily="34" charset="0"/>
              </a:rPr>
              <a:t>defamation</a:t>
            </a:r>
            <a:r>
              <a:rPr lang="sv-SE" sz="1200" dirty="0">
                <a:solidFill>
                  <a:schemeClr val="bg1"/>
                </a:solidFill>
                <a:latin typeface="Calibri" panose="020F0502020204030204" pitchFamily="34" charset="0"/>
                <a:cs typeface="Calibri" panose="020F0502020204030204" pitchFamily="34" charset="0"/>
              </a:rPr>
              <a:t> </a:t>
            </a:r>
            <a:r>
              <a:rPr lang="sv-SE" sz="1200" dirty="0" err="1">
                <a:solidFill>
                  <a:schemeClr val="bg1"/>
                </a:solidFill>
                <a:latin typeface="Calibri" panose="020F0502020204030204" pitchFamily="34" charset="0"/>
                <a:cs typeface="Calibri" panose="020F0502020204030204" pitchFamily="34" charset="0"/>
              </a:rPr>
              <a:t>league</a:t>
            </a:r>
            <a:endParaRPr lang="sv-SE" sz="1200" dirty="0">
              <a:solidFill>
                <a:schemeClr val="bg1"/>
              </a:solidFill>
              <a:latin typeface="Calibri" panose="020F0502020204030204" pitchFamily="34" charset="0"/>
              <a:cs typeface="Calibri" panose="020F0502020204030204" pitchFamily="34" charset="0"/>
            </a:endParaRPr>
          </a:p>
        </p:txBody>
      </p:sp>
      <p:sp>
        <p:nvSpPr>
          <p:cNvPr id="37" name="Ellips 36">
            <a:extLst>
              <a:ext uri="{FF2B5EF4-FFF2-40B4-BE49-F238E27FC236}">
                <a16:creationId xmlns:a16="http://schemas.microsoft.com/office/drawing/2014/main" id="{0B4C29EC-8CC0-E346-BE5F-321B555CC88B}"/>
              </a:ext>
            </a:extLst>
          </p:cNvPr>
          <p:cNvSpPr/>
          <p:nvPr/>
        </p:nvSpPr>
        <p:spPr>
          <a:xfrm>
            <a:off x="7283021" y="3129217"/>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7">
            <a:extLst>
              <a:ext uri="{FF2B5EF4-FFF2-40B4-BE49-F238E27FC236}">
                <a16:creationId xmlns:a16="http://schemas.microsoft.com/office/drawing/2014/main" id="{ABA49C39-5307-D94A-8219-FB3445C12B0D}"/>
              </a:ext>
            </a:extLst>
          </p:cNvPr>
          <p:cNvSpPr/>
          <p:nvPr/>
        </p:nvSpPr>
        <p:spPr>
          <a:xfrm>
            <a:off x="7323083" y="3294665"/>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2016</a:t>
            </a:r>
          </a:p>
        </p:txBody>
      </p:sp>
      <p:pic>
        <p:nvPicPr>
          <p:cNvPr id="39" name="Google Shape;289;p37">
            <a:extLst>
              <a:ext uri="{FF2B5EF4-FFF2-40B4-BE49-F238E27FC236}">
                <a16:creationId xmlns:a16="http://schemas.microsoft.com/office/drawing/2014/main" id="{D88893C5-F9FD-354E-BFA1-15DBD5F695E8}"/>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376610" y="4786051"/>
            <a:ext cx="1310068" cy="1310068"/>
          </a:xfrm>
          <a:prstGeom prst="rect">
            <a:avLst/>
          </a:prstGeom>
          <a:noFill/>
          <a:ln>
            <a:noFill/>
          </a:ln>
        </p:spPr>
      </p:pic>
      <p:sp>
        <p:nvSpPr>
          <p:cNvPr id="40" name="Google Shape;281;p37">
            <a:extLst>
              <a:ext uri="{FF2B5EF4-FFF2-40B4-BE49-F238E27FC236}">
                <a16:creationId xmlns:a16="http://schemas.microsoft.com/office/drawing/2014/main" id="{6C856DFB-C26E-8F46-9A6F-533A45D605A9}"/>
              </a:ext>
            </a:extLst>
          </p:cNvPr>
          <p:cNvSpPr txBox="1"/>
          <p:nvPr/>
        </p:nvSpPr>
        <p:spPr>
          <a:xfrm>
            <a:off x="6792881" y="5115056"/>
            <a:ext cx="1366027" cy="1367242"/>
          </a:xfrm>
          <a:prstGeom prst="rect">
            <a:avLst/>
          </a:prstGeom>
          <a:noFill/>
          <a:ln>
            <a:noFill/>
          </a:ln>
        </p:spPr>
        <p:txBody>
          <a:bodyPr spcFirstLastPara="1" wrap="square" lIns="91425" tIns="91425" rIns="91425" bIns="91425" anchor="t" anchorCtr="0">
            <a:noAutofit/>
          </a:bodyPr>
          <a:lstStyle/>
          <a:p>
            <a:pPr lvl="0"/>
            <a:r>
              <a:rPr lang="sv-SE" sz="1200" dirty="0">
                <a:solidFill>
                  <a:schemeClr val="bg1"/>
                </a:solidFill>
                <a:latin typeface="Calibri" panose="020F0502020204030204" pitchFamily="34" charset="0"/>
                <a:cs typeface="Calibri" panose="020F0502020204030204" pitchFamily="34" charset="0"/>
              </a:rPr>
              <a:t>Visuellt liknande bilder som t.ex. </a:t>
            </a:r>
            <a:r>
              <a:rPr lang="sv-SE" sz="1200" dirty="0" err="1">
                <a:solidFill>
                  <a:schemeClr val="bg1"/>
                </a:solidFill>
                <a:latin typeface="Calibri" panose="020F0502020204030204" pitchFamily="34" charset="0"/>
                <a:cs typeface="Calibri" panose="020F0502020204030204" pitchFamily="34" charset="0"/>
              </a:rPr>
              <a:t>grod-emojin</a:t>
            </a:r>
            <a:r>
              <a:rPr lang="sv-SE" sz="1200" dirty="0">
                <a:solidFill>
                  <a:schemeClr val="bg1"/>
                </a:solidFill>
                <a:latin typeface="Calibri" panose="020F0502020204030204" pitchFamily="34" charset="0"/>
                <a:cs typeface="Calibri" panose="020F0502020204030204" pitchFamily="34" charset="0"/>
              </a:rPr>
              <a:t> börjar kopplas ihop med Pepe</a:t>
            </a:r>
          </a:p>
        </p:txBody>
      </p:sp>
      <p:sp>
        <p:nvSpPr>
          <p:cNvPr id="41" name="Rektangel 40">
            <a:extLst>
              <a:ext uri="{FF2B5EF4-FFF2-40B4-BE49-F238E27FC236}">
                <a16:creationId xmlns:a16="http://schemas.microsoft.com/office/drawing/2014/main" id="{B77B75D3-85CB-F34E-BD80-B6ADD1D4602D}"/>
              </a:ext>
            </a:extLst>
          </p:cNvPr>
          <p:cNvSpPr/>
          <p:nvPr/>
        </p:nvSpPr>
        <p:spPr>
          <a:xfrm>
            <a:off x="10106893" y="5672339"/>
            <a:ext cx="1571412" cy="646331"/>
          </a:xfrm>
          <a:prstGeom prst="rect">
            <a:avLst/>
          </a:prstGeom>
        </p:spPr>
        <p:txBody>
          <a:bodyPr wrap="square">
            <a:spAutoFit/>
          </a:bodyPr>
          <a:lstStyle/>
          <a:p>
            <a:pPr lvl="0"/>
            <a:r>
              <a:rPr lang="sv-SE" sz="1200" dirty="0">
                <a:solidFill>
                  <a:schemeClr val="bg1"/>
                </a:solidFill>
                <a:latin typeface="Calibri" panose="020F0502020204030204" pitchFamily="34" charset="0"/>
                <a:cs typeface="Calibri" panose="020F0502020204030204" pitchFamily="34" charset="0"/>
              </a:rPr>
              <a:t>Rysslands ambassad i Storbritannien delar Pepe </a:t>
            </a:r>
            <a:r>
              <a:rPr lang="sv-SE" sz="1200" dirty="0" err="1">
                <a:solidFill>
                  <a:schemeClr val="bg1"/>
                </a:solidFill>
                <a:latin typeface="Calibri" panose="020F0502020204030204" pitchFamily="34" charset="0"/>
                <a:cs typeface="Calibri" panose="020F0502020204030204" pitchFamily="34" charset="0"/>
              </a:rPr>
              <a:t>memes</a:t>
            </a:r>
            <a:r>
              <a:rPr lang="sv-SE" sz="1200" dirty="0">
                <a:solidFill>
                  <a:schemeClr val="bg1"/>
                </a:solidFill>
                <a:latin typeface="Calibri" panose="020F0502020204030204" pitchFamily="34" charset="0"/>
                <a:cs typeface="Calibri" panose="020F0502020204030204" pitchFamily="34" charset="0"/>
              </a:rPr>
              <a:t> </a:t>
            </a:r>
          </a:p>
        </p:txBody>
      </p:sp>
      <p:sp>
        <p:nvSpPr>
          <p:cNvPr id="42" name="Ellips 41">
            <a:extLst>
              <a:ext uri="{FF2B5EF4-FFF2-40B4-BE49-F238E27FC236}">
                <a16:creationId xmlns:a16="http://schemas.microsoft.com/office/drawing/2014/main" id="{6119B3F2-3A19-1041-A09B-592D43126908}"/>
              </a:ext>
            </a:extLst>
          </p:cNvPr>
          <p:cNvSpPr/>
          <p:nvPr/>
        </p:nvSpPr>
        <p:spPr>
          <a:xfrm>
            <a:off x="9396472" y="5645331"/>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ktangel 42">
            <a:extLst>
              <a:ext uri="{FF2B5EF4-FFF2-40B4-BE49-F238E27FC236}">
                <a16:creationId xmlns:a16="http://schemas.microsoft.com/office/drawing/2014/main" id="{60A65B5E-7592-1445-8897-0815B76FCE97}"/>
              </a:ext>
            </a:extLst>
          </p:cNvPr>
          <p:cNvSpPr/>
          <p:nvPr/>
        </p:nvSpPr>
        <p:spPr>
          <a:xfrm>
            <a:off x="9436534" y="5810779"/>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2016</a:t>
            </a:r>
          </a:p>
        </p:txBody>
      </p:sp>
      <p:cxnSp>
        <p:nvCxnSpPr>
          <p:cNvPr id="45" name="Rak pil 44">
            <a:extLst>
              <a:ext uri="{FF2B5EF4-FFF2-40B4-BE49-F238E27FC236}">
                <a16:creationId xmlns:a16="http://schemas.microsoft.com/office/drawing/2014/main" id="{377B89C0-B16E-974A-803A-0AEBD58671FF}"/>
              </a:ext>
            </a:extLst>
          </p:cNvPr>
          <p:cNvCxnSpPr>
            <a:cxnSpLocks/>
          </p:cNvCxnSpPr>
          <p:nvPr/>
        </p:nvCxnSpPr>
        <p:spPr>
          <a:xfrm flipH="1">
            <a:off x="1579399" y="1659855"/>
            <a:ext cx="615218" cy="15861"/>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4" name="Ellips 63">
            <a:extLst>
              <a:ext uri="{FF2B5EF4-FFF2-40B4-BE49-F238E27FC236}">
                <a16:creationId xmlns:a16="http://schemas.microsoft.com/office/drawing/2014/main" id="{D41F58D9-8E56-D043-8EDE-58CA71FB3D9B}"/>
              </a:ext>
            </a:extLst>
          </p:cNvPr>
          <p:cNvSpPr/>
          <p:nvPr/>
        </p:nvSpPr>
        <p:spPr>
          <a:xfrm>
            <a:off x="3654137" y="4391052"/>
            <a:ext cx="670358" cy="67035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a:extLst>
              <a:ext uri="{FF2B5EF4-FFF2-40B4-BE49-F238E27FC236}">
                <a16:creationId xmlns:a16="http://schemas.microsoft.com/office/drawing/2014/main" id="{20A21EDF-1C21-ED43-94ED-F8D8AE362B16}"/>
              </a:ext>
            </a:extLst>
          </p:cNvPr>
          <p:cNvSpPr/>
          <p:nvPr/>
        </p:nvSpPr>
        <p:spPr>
          <a:xfrm>
            <a:off x="3694199" y="4556500"/>
            <a:ext cx="601448" cy="338554"/>
          </a:xfrm>
          <a:prstGeom prst="rect">
            <a:avLst/>
          </a:prstGeom>
        </p:spPr>
        <p:txBody>
          <a:bodyPr wrap="none">
            <a:spAutoFit/>
          </a:bodyPr>
          <a:lstStyle/>
          <a:p>
            <a:pPr lvl="0" algn="ctr"/>
            <a:r>
              <a:rPr lang="sv-SE" sz="1600" b="1" dirty="0">
                <a:solidFill>
                  <a:schemeClr val="bg1"/>
                </a:solidFill>
                <a:latin typeface="Calibri" panose="020F0502020204030204" pitchFamily="34" charset="0"/>
                <a:cs typeface="Calibri" panose="020F0502020204030204" pitchFamily="34" charset="0"/>
              </a:rPr>
              <a:t>2013</a:t>
            </a:r>
          </a:p>
        </p:txBody>
      </p:sp>
      <p:cxnSp>
        <p:nvCxnSpPr>
          <p:cNvPr id="72" name="Rak pil 71">
            <a:extLst>
              <a:ext uri="{FF2B5EF4-FFF2-40B4-BE49-F238E27FC236}">
                <a16:creationId xmlns:a16="http://schemas.microsoft.com/office/drawing/2014/main" id="{8AE55682-A109-8C45-8314-50546AABE7D0}"/>
              </a:ext>
            </a:extLst>
          </p:cNvPr>
          <p:cNvCxnSpPr>
            <a:cxnSpLocks/>
          </p:cNvCxnSpPr>
          <p:nvPr/>
        </p:nvCxnSpPr>
        <p:spPr>
          <a:xfrm flipH="1">
            <a:off x="3098265" y="4728806"/>
            <a:ext cx="449166" cy="4325"/>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Rak pil 73">
            <a:extLst>
              <a:ext uri="{FF2B5EF4-FFF2-40B4-BE49-F238E27FC236}">
                <a16:creationId xmlns:a16="http://schemas.microsoft.com/office/drawing/2014/main" id="{6D44D01F-B263-DA42-B5F2-16A78C798A43}"/>
              </a:ext>
            </a:extLst>
          </p:cNvPr>
          <p:cNvCxnSpPr>
            <a:cxnSpLocks/>
          </p:cNvCxnSpPr>
          <p:nvPr/>
        </p:nvCxnSpPr>
        <p:spPr>
          <a:xfrm flipH="1">
            <a:off x="3900710" y="1639175"/>
            <a:ext cx="582390" cy="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Rak pil 74">
            <a:extLst>
              <a:ext uri="{FF2B5EF4-FFF2-40B4-BE49-F238E27FC236}">
                <a16:creationId xmlns:a16="http://schemas.microsoft.com/office/drawing/2014/main" id="{681FA5E7-2DBE-5A49-AE5F-0181E4007C8D}"/>
              </a:ext>
            </a:extLst>
          </p:cNvPr>
          <p:cNvCxnSpPr>
            <a:cxnSpLocks/>
          </p:cNvCxnSpPr>
          <p:nvPr/>
        </p:nvCxnSpPr>
        <p:spPr>
          <a:xfrm flipH="1">
            <a:off x="3126382" y="2147482"/>
            <a:ext cx="2399709" cy="2338327"/>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Rak pil 76">
            <a:extLst>
              <a:ext uri="{FF2B5EF4-FFF2-40B4-BE49-F238E27FC236}">
                <a16:creationId xmlns:a16="http://schemas.microsoft.com/office/drawing/2014/main" id="{641E3FFC-F4B7-3847-B915-8464E1062C94}"/>
              </a:ext>
            </a:extLst>
          </p:cNvPr>
          <p:cNvCxnSpPr>
            <a:cxnSpLocks/>
          </p:cNvCxnSpPr>
          <p:nvPr/>
        </p:nvCxnSpPr>
        <p:spPr>
          <a:xfrm flipH="1" flipV="1">
            <a:off x="4889501" y="1955854"/>
            <a:ext cx="749299" cy="859064"/>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9" name="Rak pil 78">
            <a:extLst>
              <a:ext uri="{FF2B5EF4-FFF2-40B4-BE49-F238E27FC236}">
                <a16:creationId xmlns:a16="http://schemas.microsoft.com/office/drawing/2014/main" id="{418CF3CE-1806-0A48-90C3-4B764CF0A7D4}"/>
              </a:ext>
            </a:extLst>
          </p:cNvPr>
          <p:cNvCxnSpPr>
            <a:cxnSpLocks/>
          </p:cNvCxnSpPr>
          <p:nvPr/>
        </p:nvCxnSpPr>
        <p:spPr>
          <a:xfrm flipH="1" flipV="1">
            <a:off x="4876800" y="1892103"/>
            <a:ext cx="349735" cy="3002951"/>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0" name="Rak pil 79">
            <a:extLst>
              <a:ext uri="{FF2B5EF4-FFF2-40B4-BE49-F238E27FC236}">
                <a16:creationId xmlns:a16="http://schemas.microsoft.com/office/drawing/2014/main" id="{524B9D37-D66C-6246-87C4-46BA178CA25F}"/>
              </a:ext>
            </a:extLst>
          </p:cNvPr>
          <p:cNvCxnSpPr>
            <a:cxnSpLocks/>
          </p:cNvCxnSpPr>
          <p:nvPr/>
        </p:nvCxnSpPr>
        <p:spPr>
          <a:xfrm flipH="1" flipV="1">
            <a:off x="6553202" y="2010895"/>
            <a:ext cx="853195" cy="999207"/>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2" name="Rak pil 81">
            <a:extLst>
              <a:ext uri="{FF2B5EF4-FFF2-40B4-BE49-F238E27FC236}">
                <a16:creationId xmlns:a16="http://schemas.microsoft.com/office/drawing/2014/main" id="{0C9B26BF-C57A-C94A-A3BC-1B056201B1F1}"/>
              </a:ext>
            </a:extLst>
          </p:cNvPr>
          <p:cNvCxnSpPr>
            <a:cxnSpLocks/>
          </p:cNvCxnSpPr>
          <p:nvPr/>
        </p:nvCxnSpPr>
        <p:spPr>
          <a:xfrm flipH="1">
            <a:off x="7924532" y="2348753"/>
            <a:ext cx="2015599" cy="780464"/>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Rak pil 88">
            <a:extLst>
              <a:ext uri="{FF2B5EF4-FFF2-40B4-BE49-F238E27FC236}">
                <a16:creationId xmlns:a16="http://schemas.microsoft.com/office/drawing/2014/main" id="{686D19C1-5405-5A42-A8FF-5EF026EEFA47}"/>
              </a:ext>
            </a:extLst>
          </p:cNvPr>
          <p:cNvCxnSpPr>
            <a:cxnSpLocks/>
          </p:cNvCxnSpPr>
          <p:nvPr/>
        </p:nvCxnSpPr>
        <p:spPr>
          <a:xfrm flipH="1" flipV="1">
            <a:off x="7990545" y="4585939"/>
            <a:ext cx="1355945" cy="1115839"/>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Rak pil 92">
            <a:extLst>
              <a:ext uri="{FF2B5EF4-FFF2-40B4-BE49-F238E27FC236}">
                <a16:creationId xmlns:a16="http://schemas.microsoft.com/office/drawing/2014/main" id="{157C9C98-1033-684C-B21B-FFA37865E6B1}"/>
              </a:ext>
            </a:extLst>
          </p:cNvPr>
          <p:cNvCxnSpPr>
            <a:cxnSpLocks/>
          </p:cNvCxnSpPr>
          <p:nvPr/>
        </p:nvCxnSpPr>
        <p:spPr>
          <a:xfrm flipV="1">
            <a:off x="2828183" y="3894755"/>
            <a:ext cx="0" cy="371369"/>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Rak pil 50">
            <a:extLst>
              <a:ext uri="{FF2B5EF4-FFF2-40B4-BE49-F238E27FC236}">
                <a16:creationId xmlns:a16="http://schemas.microsoft.com/office/drawing/2014/main" id="{73F447F0-98B5-4B4C-912A-92D4E828ECD5}"/>
              </a:ext>
            </a:extLst>
          </p:cNvPr>
          <p:cNvCxnSpPr>
            <a:cxnSpLocks/>
          </p:cNvCxnSpPr>
          <p:nvPr/>
        </p:nvCxnSpPr>
        <p:spPr>
          <a:xfrm>
            <a:off x="1056607" y="5587690"/>
            <a:ext cx="0" cy="701104"/>
          </a:xfrm>
          <a:prstGeom prst="straightConnector1">
            <a:avLst/>
          </a:prstGeom>
          <a:ln w="1270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7" name="Rektangel 46">
            <a:extLst>
              <a:ext uri="{FF2B5EF4-FFF2-40B4-BE49-F238E27FC236}">
                <a16:creationId xmlns:a16="http://schemas.microsoft.com/office/drawing/2014/main" id="{FD95635F-2E8D-B249-A046-36136E669668}"/>
              </a:ext>
            </a:extLst>
          </p:cNvPr>
          <p:cNvSpPr/>
          <p:nvPr/>
        </p:nvSpPr>
        <p:spPr>
          <a:xfrm>
            <a:off x="10060948" y="3598352"/>
            <a:ext cx="1720974" cy="830997"/>
          </a:xfrm>
          <a:prstGeom prst="rect">
            <a:avLst/>
          </a:prstGeom>
        </p:spPr>
        <p:txBody>
          <a:bodyPr wrap="square">
            <a:spAutoFit/>
          </a:bodyPr>
          <a:lstStyle/>
          <a:p>
            <a:pPr lvl="0"/>
            <a:r>
              <a:rPr lang="sv-SE" sz="1200" dirty="0">
                <a:solidFill>
                  <a:schemeClr val="bg1"/>
                </a:solidFill>
                <a:latin typeface="Calibri" panose="020F0502020204030204" pitchFamily="34" charset="0"/>
                <a:cs typeface="Calibri" panose="020F0502020204030204" pitchFamily="34" charset="0"/>
              </a:rPr>
              <a:t>Pepe användes flitigt av </a:t>
            </a:r>
            <a:r>
              <a:rPr lang="sv-SE" sz="1200" dirty="0" err="1">
                <a:solidFill>
                  <a:schemeClr val="bg1"/>
                </a:solidFill>
                <a:latin typeface="Calibri" panose="020F0502020204030204" pitchFamily="34" charset="0"/>
                <a:cs typeface="Calibri" panose="020F0502020204030204" pitchFamily="34" charset="0"/>
              </a:rPr>
              <a:t>Trumpanhängare</a:t>
            </a:r>
            <a:r>
              <a:rPr lang="sv-SE" sz="1200" dirty="0">
                <a:solidFill>
                  <a:schemeClr val="bg1"/>
                </a:solidFill>
                <a:latin typeface="Calibri" panose="020F0502020204030204" pitchFamily="34" charset="0"/>
                <a:cs typeface="Calibri" panose="020F0502020204030204" pitchFamily="34" charset="0"/>
              </a:rPr>
              <a:t> under den amerikanska valrörelsen 2016.</a:t>
            </a:r>
          </a:p>
        </p:txBody>
      </p:sp>
      <p:cxnSp>
        <p:nvCxnSpPr>
          <p:cNvPr id="48" name="Rak pil 47">
            <a:extLst>
              <a:ext uri="{FF2B5EF4-FFF2-40B4-BE49-F238E27FC236}">
                <a16:creationId xmlns:a16="http://schemas.microsoft.com/office/drawing/2014/main" id="{26238B61-79D9-3847-A23E-ECD486B36D61}"/>
              </a:ext>
            </a:extLst>
          </p:cNvPr>
          <p:cNvCxnSpPr>
            <a:cxnSpLocks/>
          </p:cNvCxnSpPr>
          <p:nvPr/>
        </p:nvCxnSpPr>
        <p:spPr>
          <a:xfrm flipH="1" flipV="1">
            <a:off x="8006829" y="3504121"/>
            <a:ext cx="1796069" cy="287397"/>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493CC483-8383-2942-BA13-0CFD05CF986D}"/>
              </a:ext>
            </a:extLst>
          </p:cNvPr>
          <p:cNvSpPr/>
          <p:nvPr/>
        </p:nvSpPr>
        <p:spPr>
          <a:xfrm>
            <a:off x="9968979" y="3484941"/>
            <a:ext cx="1837116" cy="107350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94259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person, utomhus, grön, man&#10;&#10;Automatiskt genererad beskrivning">
            <a:extLst>
              <a:ext uri="{FF2B5EF4-FFF2-40B4-BE49-F238E27FC236}">
                <a16:creationId xmlns:a16="http://schemas.microsoft.com/office/drawing/2014/main" id="{50B1A9A0-65AF-714D-AD0B-C29888B0DB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569" y="1827259"/>
            <a:ext cx="5216525" cy="3477682"/>
          </a:xfrm>
          <a:prstGeom prst="rect">
            <a:avLst/>
          </a:prstGeom>
          <a:ln>
            <a:solidFill>
              <a:schemeClr val="bg1"/>
            </a:solidFill>
          </a:ln>
        </p:spPr>
      </p:pic>
      <p:pic>
        <p:nvPicPr>
          <p:cNvPr id="7" name="Bildobjekt 6" descr="En bild som visar person, utomhus, man, håller&#10;&#10;Automatiskt genererad beskrivning">
            <a:extLst>
              <a:ext uri="{FF2B5EF4-FFF2-40B4-BE49-F238E27FC236}">
                <a16:creationId xmlns:a16="http://schemas.microsoft.com/office/drawing/2014/main" id="{03ED1C3D-BA8C-E047-9B94-DE15C526C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8025" y="1827260"/>
            <a:ext cx="5044375" cy="3477682"/>
          </a:xfrm>
          <a:prstGeom prst="rect">
            <a:avLst/>
          </a:prstGeom>
          <a:ln>
            <a:solidFill>
              <a:schemeClr val="bg1"/>
            </a:solidFill>
          </a:ln>
        </p:spPr>
      </p:pic>
    </p:spTree>
    <p:extLst>
      <p:ext uri="{BB962C8B-B14F-4D97-AF65-F5344CB8AC3E}">
        <p14:creationId xmlns:p14="http://schemas.microsoft.com/office/powerpoint/2010/main" val="3526791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230" name="Google Shape;230;p31"/>
          <p:cNvSpPr txBox="1"/>
          <p:nvPr/>
        </p:nvSpPr>
        <p:spPr>
          <a:xfrm>
            <a:off x="520149" y="1182849"/>
            <a:ext cx="11140411" cy="654071"/>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sv-SE" sz="2400" b="1" dirty="0">
                <a:solidFill>
                  <a:schemeClr val="bg1"/>
                </a:solidFill>
              </a:rPr>
              <a:t>Bilden av Pepe the </a:t>
            </a:r>
            <a:r>
              <a:rPr lang="sv-SE" sz="2400" b="1" dirty="0" err="1">
                <a:solidFill>
                  <a:schemeClr val="bg1"/>
                </a:solidFill>
              </a:rPr>
              <a:t>Frog</a:t>
            </a:r>
            <a:r>
              <a:rPr lang="sv-SE" sz="2400" b="1" dirty="0">
                <a:solidFill>
                  <a:schemeClr val="bg1"/>
                </a:solidFill>
              </a:rPr>
              <a:t> har laddats med rasistisk ideologi genom att:</a:t>
            </a:r>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bg1"/>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1" name="Google Shape;230;p31">
            <a:extLst>
              <a:ext uri="{FF2B5EF4-FFF2-40B4-BE49-F238E27FC236}">
                <a16:creationId xmlns:a16="http://schemas.microsoft.com/office/drawing/2014/main" id="{DFA8652D-7322-5544-A2F3-A17E94FFBF68}"/>
              </a:ext>
            </a:extLst>
          </p:cNvPr>
          <p:cNvSpPr txBox="1"/>
          <p:nvPr/>
        </p:nvSpPr>
        <p:spPr>
          <a:xfrm>
            <a:off x="384684" y="2394758"/>
            <a:ext cx="5361362" cy="1303698"/>
          </a:xfrm>
          <a:prstGeom prst="rect">
            <a:avLst/>
          </a:prstGeom>
          <a:noFill/>
          <a:ln>
            <a:noFill/>
          </a:ln>
        </p:spPr>
        <p:txBody>
          <a:bodyPr spcFirstLastPara="1" wrap="square" lIns="91425" tIns="91425" rIns="91425" bIns="91425" anchor="t" anchorCtr="0">
            <a:noAutofit/>
          </a:bodyPr>
          <a:lstStyle/>
          <a:p>
            <a:pPr marL="127000" lvl="0">
              <a:lnSpc>
                <a:spcPct val="115000"/>
              </a:lnSpc>
              <a:buClr>
                <a:schemeClr val="dk1"/>
              </a:buClr>
              <a:buSzPts val="1600"/>
            </a:pPr>
            <a:r>
              <a:rPr lang="sv-SE" sz="2000" dirty="0">
                <a:solidFill>
                  <a:schemeClr val="bg1"/>
                </a:solidFill>
              </a:rPr>
              <a:t>2. Bildens olika avsändare använder bilden på ett upprepat sätt – i samband med att de vill skämta.</a:t>
            </a:r>
          </a:p>
        </p:txBody>
      </p:sp>
      <p:sp>
        <p:nvSpPr>
          <p:cNvPr id="12" name="Google Shape;230;p31">
            <a:extLst>
              <a:ext uri="{FF2B5EF4-FFF2-40B4-BE49-F238E27FC236}">
                <a16:creationId xmlns:a16="http://schemas.microsoft.com/office/drawing/2014/main" id="{767979B1-F59B-E84B-8C6B-92F26AF0BE77}"/>
              </a:ext>
            </a:extLst>
          </p:cNvPr>
          <p:cNvSpPr txBox="1"/>
          <p:nvPr/>
        </p:nvSpPr>
        <p:spPr>
          <a:xfrm>
            <a:off x="384684" y="1870787"/>
            <a:ext cx="5207550" cy="533400"/>
          </a:xfrm>
          <a:prstGeom prst="rect">
            <a:avLst/>
          </a:prstGeom>
          <a:noFill/>
          <a:ln>
            <a:noFill/>
          </a:ln>
        </p:spPr>
        <p:txBody>
          <a:bodyPr spcFirstLastPara="1" wrap="square" lIns="91425" tIns="91425" rIns="91425" bIns="91425" anchor="t" anchorCtr="0">
            <a:noAutofit/>
          </a:bodyPr>
          <a:lstStyle/>
          <a:p>
            <a:pPr marL="127000" lvl="0">
              <a:lnSpc>
                <a:spcPct val="115000"/>
              </a:lnSpc>
              <a:buClr>
                <a:schemeClr val="bg1"/>
              </a:buClr>
              <a:buSzPts val="1600"/>
            </a:pPr>
            <a:r>
              <a:rPr lang="sv-SE" sz="2000" dirty="0">
                <a:solidFill>
                  <a:schemeClr val="bg1"/>
                </a:solidFill>
              </a:rPr>
              <a:t>1. Bilden har fått stor spridning på nätet</a:t>
            </a:r>
          </a:p>
        </p:txBody>
      </p:sp>
      <p:sp>
        <p:nvSpPr>
          <p:cNvPr id="13" name="Google Shape;230;p31">
            <a:extLst>
              <a:ext uri="{FF2B5EF4-FFF2-40B4-BE49-F238E27FC236}">
                <a16:creationId xmlns:a16="http://schemas.microsoft.com/office/drawing/2014/main" id="{35738460-EEBE-8040-A2AF-865DF5242611}"/>
              </a:ext>
            </a:extLst>
          </p:cNvPr>
          <p:cNvSpPr txBox="1"/>
          <p:nvPr/>
        </p:nvSpPr>
        <p:spPr>
          <a:xfrm>
            <a:off x="384684" y="3570750"/>
            <a:ext cx="5207550" cy="2185441"/>
          </a:xfrm>
          <a:prstGeom prst="rect">
            <a:avLst/>
          </a:prstGeom>
          <a:noFill/>
          <a:ln>
            <a:noFill/>
          </a:ln>
        </p:spPr>
        <p:txBody>
          <a:bodyPr spcFirstLastPara="1" wrap="square" lIns="91425" tIns="91425" rIns="91425" bIns="91425" anchor="t" anchorCtr="0">
            <a:noAutofit/>
          </a:bodyPr>
          <a:lstStyle/>
          <a:p>
            <a:pPr marL="127000" lvl="0">
              <a:lnSpc>
                <a:spcPct val="115000"/>
              </a:lnSpc>
              <a:buClr>
                <a:schemeClr val="dk1"/>
              </a:buClr>
              <a:buSzPts val="1600"/>
            </a:pPr>
            <a:r>
              <a:rPr lang="sv-SE" sz="2000" dirty="0">
                <a:solidFill>
                  <a:schemeClr val="bg1"/>
                </a:solidFill>
              </a:rPr>
              <a:t>3. Alt-</a:t>
            </a:r>
            <a:r>
              <a:rPr lang="sv-SE" sz="2000" dirty="0" err="1">
                <a:solidFill>
                  <a:schemeClr val="bg1"/>
                </a:solidFill>
              </a:rPr>
              <a:t>rightrörelsen</a:t>
            </a:r>
            <a:r>
              <a:rPr lang="sv-SE" sz="2000" dirty="0">
                <a:solidFill>
                  <a:schemeClr val="bg1"/>
                </a:solidFill>
              </a:rPr>
              <a:t> använder bilden på ett upprepat sätt – men förvrider humorn till att bli rasistisk och sexistisk. Den nya betydelsen blir den allmängiltiga och förskjuter bildens ursprungliga betydelse – en seriefigur av tecknaren Matt Furie.</a:t>
            </a:r>
          </a:p>
        </p:txBody>
      </p:sp>
      <p:pic>
        <p:nvPicPr>
          <p:cNvPr id="14" name="Bildobjekt 13" descr="En bild som visar clipart&#10;&#10;Automatiskt genererad beskrivning">
            <a:extLst>
              <a:ext uri="{FF2B5EF4-FFF2-40B4-BE49-F238E27FC236}">
                <a16:creationId xmlns:a16="http://schemas.microsoft.com/office/drawing/2014/main" id="{D00A6EB2-F2D9-6541-A97A-DC7C333214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3631" y="2073341"/>
            <a:ext cx="5695640" cy="3205074"/>
          </a:xfrm>
          <a:prstGeom prst="rect">
            <a:avLst/>
          </a:prstGeom>
        </p:spPr>
      </p:pic>
    </p:spTree>
    <p:extLst>
      <p:ext uri="{BB962C8B-B14F-4D97-AF65-F5344CB8AC3E}">
        <p14:creationId xmlns:p14="http://schemas.microsoft.com/office/powerpoint/2010/main" val="3700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230" name="Google Shape;230;p31"/>
          <p:cNvSpPr txBox="1"/>
          <p:nvPr/>
        </p:nvSpPr>
        <p:spPr>
          <a:xfrm>
            <a:off x="0" y="670385"/>
            <a:ext cx="12192000" cy="670358"/>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sv-SE" sz="2800" b="1" dirty="0">
                <a:solidFill>
                  <a:schemeClr val="bg1"/>
                </a:solidFill>
                <a:latin typeface="Calibri" panose="020F0502020204030204" pitchFamily="34" charset="0"/>
                <a:cs typeface="Calibri" panose="020F0502020204030204" pitchFamily="34" charset="0"/>
              </a:rPr>
              <a:t>En bilds betydelse är aldrig statisk. Ett symbolkrig har uppstått </a:t>
            </a:r>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100"/>
            </a:pPr>
            <a:r>
              <a:rPr lang="sv-SE" sz="1600" b="1" dirty="0">
                <a:solidFill>
                  <a:schemeClr val="tx1">
                    <a:lumMod val="75000"/>
                    <a:lumOff val="25000"/>
                  </a:schemeClr>
                </a:solidFill>
                <a:latin typeface="Calibri" panose="020F0502020204030204" pitchFamily="34" charset="0"/>
                <a:ea typeface="Arial"/>
                <a:cs typeface="Calibri" panose="020F0502020204030204" pitchFamily="34" charset="0"/>
              </a:rPr>
              <a:t>Bildens betydelseladdning - Bilder kan laddas med symbolik, subkulturella föreställningar och ideologi</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2" name="Google Shape;230;p31">
            <a:extLst>
              <a:ext uri="{FF2B5EF4-FFF2-40B4-BE49-F238E27FC236}">
                <a16:creationId xmlns:a16="http://schemas.microsoft.com/office/drawing/2014/main" id="{767979B1-F59B-E84B-8C6B-92F26AF0BE77}"/>
              </a:ext>
            </a:extLst>
          </p:cNvPr>
          <p:cNvSpPr txBox="1"/>
          <p:nvPr/>
        </p:nvSpPr>
        <p:spPr>
          <a:xfrm>
            <a:off x="1902636" y="1430556"/>
            <a:ext cx="3311621" cy="857382"/>
          </a:xfrm>
          <a:prstGeom prst="rect">
            <a:avLst/>
          </a:prstGeom>
          <a:noFill/>
          <a:ln>
            <a:noFill/>
          </a:ln>
        </p:spPr>
        <p:txBody>
          <a:bodyPr spcFirstLastPara="1" wrap="square" lIns="91425" tIns="91425" rIns="91425" bIns="91425" anchor="t" anchorCtr="0">
            <a:noAutofit/>
          </a:bodyPr>
          <a:lstStyle/>
          <a:p>
            <a:pPr lvl="0" algn="ctr"/>
            <a:r>
              <a:rPr lang="sv-SE" sz="2000" dirty="0">
                <a:solidFill>
                  <a:schemeClr val="bg1"/>
                </a:solidFill>
                <a:latin typeface="Calibri" panose="020F0502020204030204" pitchFamily="34" charset="0"/>
                <a:cs typeface="Calibri" panose="020F0502020204030204" pitchFamily="34" charset="0"/>
              </a:rPr>
              <a:t>Pepe the </a:t>
            </a:r>
            <a:r>
              <a:rPr lang="sv-SE" sz="2000" dirty="0" err="1">
                <a:solidFill>
                  <a:schemeClr val="bg1"/>
                </a:solidFill>
                <a:latin typeface="Calibri" panose="020F0502020204030204" pitchFamily="34" charset="0"/>
                <a:cs typeface="Calibri" panose="020F0502020204030204" pitchFamily="34" charset="0"/>
              </a:rPr>
              <a:t>Frogs</a:t>
            </a:r>
            <a:r>
              <a:rPr lang="sv-SE" sz="2000" dirty="0">
                <a:solidFill>
                  <a:schemeClr val="bg1"/>
                </a:solidFill>
                <a:latin typeface="Calibri" panose="020F0502020204030204" pitchFamily="34" charset="0"/>
                <a:cs typeface="Calibri" panose="020F0502020204030204" pitchFamily="34" charset="0"/>
              </a:rPr>
              <a:t> betydelse:</a:t>
            </a:r>
          </a:p>
          <a:p>
            <a:pPr lvl="0" algn="ctr"/>
            <a:r>
              <a:rPr lang="sv-SE" sz="2000" dirty="0">
                <a:solidFill>
                  <a:schemeClr val="bg1"/>
                </a:solidFill>
                <a:latin typeface="Calibri" panose="020F0502020204030204" pitchFamily="34" charset="0"/>
                <a:cs typeface="Calibri" panose="020F0502020204030204" pitchFamily="34" charset="0"/>
              </a:rPr>
              <a:t>“</a:t>
            </a:r>
            <a:r>
              <a:rPr lang="sv-SE" sz="2000" dirty="0" err="1">
                <a:solidFill>
                  <a:schemeClr val="bg1"/>
                </a:solidFill>
                <a:latin typeface="Calibri" panose="020F0502020204030204" pitchFamily="34" charset="0"/>
                <a:cs typeface="Calibri" panose="020F0502020204030204" pitchFamily="34" charset="0"/>
              </a:rPr>
              <a:t>peaceful</a:t>
            </a:r>
            <a:r>
              <a:rPr lang="sv-SE" sz="2000" dirty="0">
                <a:solidFill>
                  <a:schemeClr val="bg1"/>
                </a:solidFill>
                <a:latin typeface="Calibri" panose="020F0502020204030204" pitchFamily="34" charset="0"/>
                <a:cs typeface="Calibri" panose="020F0502020204030204" pitchFamily="34" charset="0"/>
              </a:rPr>
              <a:t> </a:t>
            </a:r>
            <a:r>
              <a:rPr lang="sv-SE" sz="2000" dirty="0" err="1">
                <a:solidFill>
                  <a:schemeClr val="bg1"/>
                </a:solidFill>
                <a:latin typeface="Calibri" panose="020F0502020204030204" pitchFamily="34" charset="0"/>
                <a:cs typeface="Calibri" panose="020F0502020204030204" pitchFamily="34" charset="0"/>
              </a:rPr>
              <a:t>frog-dude</a:t>
            </a:r>
            <a:r>
              <a:rPr lang="sv-SE" sz="2000" dirty="0">
                <a:solidFill>
                  <a:schemeClr val="bg1"/>
                </a:solidFill>
                <a:latin typeface="Calibri" panose="020F0502020204030204" pitchFamily="34" charset="0"/>
                <a:cs typeface="Calibri" panose="020F0502020204030204" pitchFamily="34" charset="0"/>
              </a:rPr>
              <a:t>” </a:t>
            </a:r>
          </a:p>
        </p:txBody>
      </p:sp>
      <p:pic>
        <p:nvPicPr>
          <p:cNvPr id="14" name="Google Shape;335;p40">
            <a:extLst>
              <a:ext uri="{FF2B5EF4-FFF2-40B4-BE49-F238E27FC236}">
                <a16:creationId xmlns:a16="http://schemas.microsoft.com/office/drawing/2014/main" id="{9A9DD2A7-2228-2A4A-BE3B-070EF5D6FAA6}"/>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16926" y="2287938"/>
            <a:ext cx="3697979" cy="3222000"/>
          </a:xfrm>
          <a:prstGeom prst="rect">
            <a:avLst/>
          </a:prstGeom>
          <a:noFill/>
          <a:ln>
            <a:solidFill>
              <a:schemeClr val="bg1"/>
            </a:solidFill>
          </a:ln>
        </p:spPr>
      </p:pic>
      <p:sp>
        <p:nvSpPr>
          <p:cNvPr id="15" name="Google Shape;230;p31">
            <a:extLst>
              <a:ext uri="{FF2B5EF4-FFF2-40B4-BE49-F238E27FC236}">
                <a16:creationId xmlns:a16="http://schemas.microsoft.com/office/drawing/2014/main" id="{AD0150B3-3676-1843-93F6-1641FF3366A8}"/>
              </a:ext>
            </a:extLst>
          </p:cNvPr>
          <p:cNvSpPr txBox="1"/>
          <p:nvPr/>
        </p:nvSpPr>
        <p:spPr>
          <a:xfrm>
            <a:off x="1667249" y="5517257"/>
            <a:ext cx="3597331" cy="451487"/>
          </a:xfrm>
          <a:prstGeom prst="rect">
            <a:avLst/>
          </a:prstGeom>
          <a:noFill/>
          <a:ln>
            <a:noFill/>
          </a:ln>
        </p:spPr>
        <p:txBody>
          <a:bodyPr spcFirstLastPara="1" wrap="square" lIns="91425" tIns="91425" rIns="91425" bIns="91425" anchor="t" anchorCtr="0">
            <a:noAutofit/>
          </a:bodyPr>
          <a:lstStyle/>
          <a:p>
            <a:pPr lvl="0" algn="ctr"/>
            <a:r>
              <a:rPr lang="sv-SE" sz="1600" i="1" dirty="0">
                <a:solidFill>
                  <a:schemeClr val="bg1"/>
                </a:solidFill>
                <a:latin typeface="Calibri" panose="020F0502020204030204" pitchFamily="34" charset="0"/>
                <a:cs typeface="Calibri" panose="020F0502020204030204" pitchFamily="34" charset="0"/>
              </a:rPr>
              <a:t>Upphovspersonen Matt Furie</a:t>
            </a:r>
          </a:p>
        </p:txBody>
      </p:sp>
      <p:sp>
        <p:nvSpPr>
          <p:cNvPr id="16" name="Google Shape;230;p31">
            <a:extLst>
              <a:ext uri="{FF2B5EF4-FFF2-40B4-BE49-F238E27FC236}">
                <a16:creationId xmlns:a16="http://schemas.microsoft.com/office/drawing/2014/main" id="{AF48B1F5-4B5F-C64D-A57C-D7099479FCDA}"/>
              </a:ext>
            </a:extLst>
          </p:cNvPr>
          <p:cNvSpPr txBox="1"/>
          <p:nvPr/>
        </p:nvSpPr>
        <p:spPr>
          <a:xfrm>
            <a:off x="6977745" y="1430556"/>
            <a:ext cx="3597331" cy="857382"/>
          </a:xfrm>
          <a:prstGeom prst="rect">
            <a:avLst/>
          </a:prstGeom>
          <a:noFill/>
          <a:ln>
            <a:noFill/>
          </a:ln>
        </p:spPr>
        <p:txBody>
          <a:bodyPr spcFirstLastPara="1" wrap="square" lIns="91425" tIns="91425" rIns="91425" bIns="91425" anchor="t" anchorCtr="0">
            <a:noAutofit/>
          </a:bodyPr>
          <a:lstStyle/>
          <a:p>
            <a:pPr lvl="0" algn="ctr"/>
            <a:r>
              <a:rPr lang="sv-SE" sz="2000" dirty="0">
                <a:solidFill>
                  <a:schemeClr val="bg1"/>
                </a:solidFill>
                <a:latin typeface="Calibri" panose="020F0502020204030204" pitchFamily="34" charset="0"/>
                <a:cs typeface="Calibri" panose="020F0502020204030204" pitchFamily="34" charset="0"/>
              </a:rPr>
              <a:t>Pepe the </a:t>
            </a:r>
            <a:r>
              <a:rPr lang="sv-SE" sz="2000" dirty="0" err="1">
                <a:solidFill>
                  <a:schemeClr val="bg1"/>
                </a:solidFill>
                <a:latin typeface="Calibri" panose="020F0502020204030204" pitchFamily="34" charset="0"/>
                <a:cs typeface="Calibri" panose="020F0502020204030204" pitchFamily="34" charset="0"/>
              </a:rPr>
              <a:t>Frogs</a:t>
            </a:r>
            <a:r>
              <a:rPr lang="sv-SE" sz="2000" dirty="0">
                <a:solidFill>
                  <a:schemeClr val="bg1"/>
                </a:solidFill>
                <a:latin typeface="Calibri" panose="020F0502020204030204" pitchFamily="34" charset="0"/>
                <a:cs typeface="Calibri" panose="020F0502020204030204" pitchFamily="34" charset="0"/>
              </a:rPr>
              <a:t> betydelse:</a:t>
            </a:r>
          </a:p>
          <a:p>
            <a:pPr lvl="0" algn="ctr"/>
            <a:r>
              <a:rPr lang="sv-SE" sz="2000" dirty="0">
                <a:solidFill>
                  <a:schemeClr val="bg1"/>
                </a:solidFill>
                <a:latin typeface="Calibri" panose="020F0502020204030204" pitchFamily="34" charset="0"/>
                <a:cs typeface="Calibri" panose="020F0502020204030204" pitchFamily="34" charset="0"/>
              </a:rPr>
              <a:t>Hatsymbol</a:t>
            </a:r>
          </a:p>
        </p:txBody>
      </p:sp>
      <p:sp>
        <p:nvSpPr>
          <p:cNvPr id="18" name="Google Shape;230;p31">
            <a:extLst>
              <a:ext uri="{FF2B5EF4-FFF2-40B4-BE49-F238E27FC236}">
                <a16:creationId xmlns:a16="http://schemas.microsoft.com/office/drawing/2014/main" id="{4C861693-C6C9-D041-B90B-40163756B2B2}"/>
              </a:ext>
            </a:extLst>
          </p:cNvPr>
          <p:cNvSpPr txBox="1"/>
          <p:nvPr/>
        </p:nvSpPr>
        <p:spPr>
          <a:xfrm>
            <a:off x="7598410" y="5517257"/>
            <a:ext cx="2499607" cy="712355"/>
          </a:xfrm>
          <a:prstGeom prst="rect">
            <a:avLst/>
          </a:prstGeom>
          <a:noFill/>
          <a:ln>
            <a:noFill/>
          </a:ln>
        </p:spPr>
        <p:txBody>
          <a:bodyPr spcFirstLastPara="1" wrap="square" lIns="91425" tIns="91425" rIns="91425" bIns="91425" anchor="t" anchorCtr="0">
            <a:noAutofit/>
          </a:bodyPr>
          <a:lstStyle/>
          <a:p>
            <a:pPr lvl="0" algn="ctr"/>
            <a:r>
              <a:rPr lang="sv-SE" sz="1600" i="1" dirty="0">
                <a:solidFill>
                  <a:schemeClr val="bg1"/>
                </a:solidFill>
                <a:latin typeface="Calibri" panose="020F0502020204030204" pitchFamily="34" charset="0"/>
                <a:cs typeface="Calibri" panose="020F0502020204030204" pitchFamily="34" charset="0"/>
              </a:rPr>
              <a:t>Den extrema </a:t>
            </a:r>
            <a:br>
              <a:rPr lang="sv-SE" sz="1600" i="1" dirty="0">
                <a:solidFill>
                  <a:schemeClr val="bg1"/>
                </a:solidFill>
                <a:latin typeface="Calibri" panose="020F0502020204030204" pitchFamily="34" charset="0"/>
                <a:cs typeface="Calibri" panose="020F0502020204030204" pitchFamily="34" charset="0"/>
              </a:rPr>
            </a:br>
            <a:r>
              <a:rPr lang="sv-SE" sz="1600" i="1" dirty="0">
                <a:solidFill>
                  <a:schemeClr val="bg1"/>
                </a:solidFill>
                <a:latin typeface="Calibri" panose="020F0502020204030204" pitchFamily="34" charset="0"/>
                <a:cs typeface="Calibri" panose="020F0502020204030204" pitchFamily="34" charset="0"/>
              </a:rPr>
              <a:t>Alt-</a:t>
            </a:r>
            <a:r>
              <a:rPr lang="sv-SE" sz="1600" i="1" dirty="0" err="1">
                <a:solidFill>
                  <a:schemeClr val="bg1"/>
                </a:solidFill>
                <a:latin typeface="Calibri" panose="020F0502020204030204" pitchFamily="34" charset="0"/>
                <a:cs typeface="Calibri" panose="020F0502020204030204" pitchFamily="34" charset="0"/>
              </a:rPr>
              <a:t>rightrörelsen</a:t>
            </a:r>
            <a:endParaRPr lang="sv-SE" sz="1600" i="1" dirty="0">
              <a:solidFill>
                <a:schemeClr val="bg1"/>
              </a:solidFill>
              <a:latin typeface="Calibri" panose="020F0502020204030204" pitchFamily="34" charset="0"/>
              <a:cs typeface="Calibri" panose="020F0502020204030204" pitchFamily="34" charset="0"/>
            </a:endParaRPr>
          </a:p>
        </p:txBody>
      </p:sp>
      <p:sp>
        <p:nvSpPr>
          <p:cNvPr id="20" name="Google Shape;327;p40">
            <a:extLst>
              <a:ext uri="{FF2B5EF4-FFF2-40B4-BE49-F238E27FC236}">
                <a16:creationId xmlns:a16="http://schemas.microsoft.com/office/drawing/2014/main" id="{F3AB9355-0CCC-6F4D-A164-BACA60AB9BFD}"/>
              </a:ext>
            </a:extLst>
          </p:cNvPr>
          <p:cNvSpPr/>
          <p:nvPr/>
        </p:nvSpPr>
        <p:spPr>
          <a:xfrm>
            <a:off x="5591893" y="3698389"/>
            <a:ext cx="650474" cy="401093"/>
          </a:xfrm>
          <a:prstGeom prst="lef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Bildobjekt 12" descr="En bild som visar person, utomhus, man, håller&#10;&#10;Automatiskt genererad beskrivning">
            <a:extLst>
              <a:ext uri="{FF2B5EF4-FFF2-40B4-BE49-F238E27FC236}">
                <a16:creationId xmlns:a16="http://schemas.microsoft.com/office/drawing/2014/main" id="{69150189-B751-D242-8643-F675D0979E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9355" y="2287938"/>
            <a:ext cx="4657719" cy="3211114"/>
          </a:xfrm>
          <a:prstGeom prst="rect">
            <a:avLst/>
          </a:prstGeom>
          <a:ln>
            <a:solidFill>
              <a:schemeClr val="bg1"/>
            </a:solidFill>
          </a:ln>
        </p:spPr>
      </p:pic>
    </p:spTree>
    <p:extLst>
      <p:ext uri="{BB962C8B-B14F-4D97-AF65-F5344CB8AC3E}">
        <p14:creationId xmlns:p14="http://schemas.microsoft.com/office/powerpoint/2010/main" val="669200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Sammanfattning</a:t>
            </a: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8" name="Google Shape;340;p41">
            <a:extLst>
              <a:ext uri="{FF2B5EF4-FFF2-40B4-BE49-F238E27FC236}">
                <a16:creationId xmlns:a16="http://schemas.microsoft.com/office/drawing/2014/main" id="{0DBD7B43-F330-204E-B627-D5A742F24605}"/>
              </a:ext>
            </a:extLst>
          </p:cNvPr>
          <p:cNvSpPr txBox="1"/>
          <p:nvPr/>
        </p:nvSpPr>
        <p:spPr>
          <a:xfrm>
            <a:off x="347850" y="802379"/>
            <a:ext cx="10918863" cy="5461464"/>
          </a:xfrm>
          <a:prstGeom prst="rect">
            <a:avLst/>
          </a:prstGeom>
          <a:noFill/>
          <a:ln>
            <a:noFill/>
          </a:ln>
        </p:spPr>
        <p:txBody>
          <a:bodyPr spcFirstLastPara="1" wrap="square" lIns="91425" tIns="91425" rIns="91425" bIns="91425" anchor="ctr" anchorCtr="0">
            <a:noAutofit/>
          </a:bodyPr>
          <a:lstStyle/>
          <a:p>
            <a:pPr marL="457200" marR="0" lvl="0" indent="-406800" rtl="0">
              <a:lnSpc>
                <a:spcPts val="2800"/>
              </a:lnSpc>
              <a:spcBef>
                <a:spcPts val="1000"/>
              </a:spcBef>
              <a:spcAft>
                <a:spcPts val="0"/>
              </a:spcAft>
              <a:buClr>
                <a:schemeClr val="bg1"/>
              </a:buClr>
              <a:buSzPct val="117000"/>
              <a:buFont typeface="Arial" panose="020B0604020202020204" pitchFamily="34" charset="0"/>
              <a:buChar char="•"/>
            </a:pPr>
            <a:r>
              <a:rPr lang="sv-SE" sz="2400" i="0" u="none" strike="noStrike" cap="none" dirty="0">
                <a:solidFill>
                  <a:schemeClr val="bg1"/>
                </a:solidFill>
                <a:latin typeface="Calibri" panose="020F0502020204030204" pitchFamily="34" charset="0"/>
                <a:cs typeface="Calibri" panose="020F0502020204030204" pitchFamily="34" charset="0"/>
              </a:rPr>
              <a:t>För att bildkommunikation ska fungera krävs att mottagaren förstår sammanhanget mellan bilden och dess betydelse.</a:t>
            </a:r>
            <a:endParaRPr sz="2400" i="0" u="none" strike="noStrike" cap="none" dirty="0">
              <a:solidFill>
                <a:schemeClr val="bg1"/>
              </a:solidFill>
              <a:latin typeface="Calibri" panose="020F0502020204030204" pitchFamily="34" charset="0"/>
              <a:cs typeface="Calibri" panose="020F0502020204030204" pitchFamily="34" charset="0"/>
            </a:endParaRPr>
          </a:p>
          <a:p>
            <a:pPr marL="457200" marR="0" lvl="0" indent="-406800" rtl="0">
              <a:lnSpc>
                <a:spcPts val="2800"/>
              </a:lnSpc>
              <a:spcBef>
                <a:spcPts val="1000"/>
              </a:spcBef>
              <a:spcAft>
                <a:spcPts val="0"/>
              </a:spcAft>
              <a:buClr>
                <a:schemeClr val="bg1"/>
              </a:buClr>
              <a:buSzPct val="117000"/>
              <a:buFont typeface="Arial" panose="020B0604020202020204" pitchFamily="34" charset="0"/>
              <a:buChar char="•"/>
            </a:pPr>
            <a:r>
              <a:rPr lang="sv-SE" sz="2400" i="0" u="none" strike="noStrike" cap="none" dirty="0">
                <a:solidFill>
                  <a:schemeClr val="bg1"/>
                </a:solidFill>
                <a:latin typeface="Calibri" panose="020F0502020204030204" pitchFamily="34" charset="0"/>
                <a:cs typeface="Calibri" panose="020F0502020204030204" pitchFamily="34" charset="0"/>
              </a:rPr>
              <a:t>En bild kan bestå av flera lager av betydelse.</a:t>
            </a:r>
            <a:endParaRPr sz="2400" dirty="0">
              <a:solidFill>
                <a:schemeClr val="bg1"/>
              </a:solidFill>
              <a:latin typeface="Calibri" panose="020F0502020204030204" pitchFamily="34" charset="0"/>
              <a:cs typeface="Calibri" panose="020F0502020204030204" pitchFamily="34" charset="0"/>
            </a:endParaRPr>
          </a:p>
          <a:p>
            <a:pPr marL="457200" marR="0" lvl="0" indent="-406800" rtl="0">
              <a:lnSpc>
                <a:spcPts val="2800"/>
              </a:lnSpc>
              <a:spcBef>
                <a:spcPts val="1000"/>
              </a:spcBef>
              <a:spcAft>
                <a:spcPts val="0"/>
              </a:spcAft>
              <a:buClr>
                <a:schemeClr val="bg1"/>
              </a:buClr>
              <a:buSzPct val="117000"/>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En bilds betydelse är aldrig statisk. Den ursprungliga upphovspersonen</a:t>
            </a:r>
            <a:br>
              <a:rPr lang="sv-SE" sz="2400" dirty="0">
                <a:solidFill>
                  <a:schemeClr val="bg1"/>
                </a:solidFill>
                <a:latin typeface="Calibri" panose="020F0502020204030204" pitchFamily="34" charset="0"/>
                <a:cs typeface="Calibri" panose="020F0502020204030204" pitchFamily="34" charset="0"/>
              </a:rPr>
            </a:br>
            <a:r>
              <a:rPr lang="sv-SE" sz="2400" dirty="0">
                <a:solidFill>
                  <a:schemeClr val="bg1"/>
                </a:solidFill>
                <a:latin typeface="Calibri" panose="020F0502020204030204" pitchFamily="34" charset="0"/>
                <a:cs typeface="Calibri" panose="020F0502020204030204" pitchFamily="34" charset="0"/>
              </a:rPr>
              <a:t> äger inte ett “facit” till sin bilds betydelse.</a:t>
            </a:r>
            <a:endParaRPr sz="2400" dirty="0">
              <a:solidFill>
                <a:schemeClr val="bg1"/>
              </a:solidFill>
              <a:latin typeface="Calibri" panose="020F0502020204030204" pitchFamily="34" charset="0"/>
              <a:cs typeface="Calibri" panose="020F0502020204030204" pitchFamily="34" charset="0"/>
            </a:endParaRPr>
          </a:p>
          <a:p>
            <a:pPr marL="457200" lvl="0" indent="-406800">
              <a:lnSpc>
                <a:spcPts val="2800"/>
              </a:lnSpc>
              <a:spcBef>
                <a:spcPts val="1000"/>
              </a:spcBef>
              <a:buClr>
                <a:schemeClr val="bg1"/>
              </a:buClr>
              <a:buSzPct val="117000"/>
              <a:buFont typeface="Arial" panose="020B0604020202020204" pitchFamily="34" charset="0"/>
              <a:buChar char="•"/>
            </a:pPr>
            <a:r>
              <a:rPr lang="sv-SE" sz="2400" i="0" u="none" strike="noStrike" cap="none" dirty="0">
                <a:solidFill>
                  <a:schemeClr val="bg1"/>
                </a:solidFill>
                <a:latin typeface="Calibri" panose="020F0502020204030204" pitchFamily="34" charset="0"/>
                <a:cs typeface="Calibri" panose="020F0502020204030204" pitchFamily="34" charset="0"/>
              </a:rPr>
              <a:t>En bild kan laddas med en särskild betydelse inom en viss subkultur eller </a:t>
            </a:r>
            <a:br>
              <a:rPr lang="sv-SE" sz="2400" i="0" u="none" strike="noStrike" cap="none" dirty="0">
                <a:solidFill>
                  <a:schemeClr val="bg1"/>
                </a:solidFill>
                <a:latin typeface="Calibri" panose="020F0502020204030204" pitchFamily="34" charset="0"/>
                <a:cs typeface="Calibri" panose="020F0502020204030204" pitchFamily="34" charset="0"/>
              </a:rPr>
            </a:br>
            <a:r>
              <a:rPr lang="sv-SE" sz="2400" i="0" u="none" strike="noStrike" cap="none" dirty="0">
                <a:solidFill>
                  <a:schemeClr val="bg1"/>
                </a:solidFill>
                <a:latin typeface="Calibri" panose="020F0502020204030204" pitchFamily="34" charset="0"/>
                <a:cs typeface="Calibri" panose="020F0502020204030204" pitchFamily="34" charset="0"/>
              </a:rPr>
              <a:t>annan form av grupp. </a:t>
            </a:r>
            <a:r>
              <a:rPr lang="sv-SE" sz="2400" dirty="0">
                <a:solidFill>
                  <a:schemeClr val="bg1"/>
                </a:solidFill>
                <a:latin typeface="Calibri" panose="020F0502020204030204" pitchFamily="34" charset="0"/>
                <a:cs typeface="Calibri" panose="020F0502020204030204" pitchFamily="34" charset="0"/>
              </a:rPr>
              <a:t>Genom att dela vidare en bild främjas den specifika betydelseladdningen som upprättats inom gruppen.</a:t>
            </a:r>
            <a:endParaRPr sz="2400" i="0" u="none" strike="noStrike" cap="none" dirty="0">
              <a:solidFill>
                <a:schemeClr val="bg1"/>
              </a:solidFill>
              <a:latin typeface="Calibri" panose="020F0502020204030204" pitchFamily="34" charset="0"/>
              <a:cs typeface="Calibri" panose="020F0502020204030204" pitchFamily="34" charset="0"/>
            </a:endParaRPr>
          </a:p>
          <a:p>
            <a:pPr marL="457200" lvl="0" indent="-406800">
              <a:lnSpc>
                <a:spcPts val="2800"/>
              </a:lnSpc>
              <a:spcBef>
                <a:spcPts val="1000"/>
              </a:spcBef>
              <a:buClr>
                <a:schemeClr val="bg1"/>
              </a:buClr>
              <a:buSzPct val="117000"/>
              <a:buFont typeface="Arial" panose="020B0604020202020204" pitchFamily="34" charset="0"/>
              <a:buChar char="•"/>
            </a:pPr>
            <a:r>
              <a:rPr lang="sv-SE" sz="2400" i="0" u="none" strike="noStrike" cap="none" dirty="0">
                <a:solidFill>
                  <a:schemeClr val="bg1"/>
                </a:solidFill>
                <a:latin typeface="Calibri" panose="020F0502020204030204" pitchFamily="34" charset="0"/>
                <a:cs typeface="Calibri" panose="020F0502020204030204" pitchFamily="34" charset="0"/>
              </a:rPr>
              <a:t>En bilds betydelseladdning kan användas för att sprida en politisk åsikt. </a:t>
            </a:r>
            <a:r>
              <a:rPr lang="sv-SE" sz="2400" dirty="0">
                <a:solidFill>
                  <a:schemeClr val="bg1"/>
                </a:solidFill>
                <a:latin typeface="Calibri" panose="020F0502020204030204" pitchFamily="34" charset="0"/>
                <a:cs typeface="Calibri" panose="020F0502020204030204" pitchFamily="34" charset="0"/>
              </a:rPr>
              <a:t>Genom att remixa betydelseladdningen kan en ny politisk åsikt upprättas i relation till bilden.</a:t>
            </a:r>
            <a:endParaRPr sz="2400" i="0" u="none" strike="noStrike" cap="none" dirty="0">
              <a:solidFill>
                <a:schemeClr val="bg1"/>
              </a:solidFill>
              <a:latin typeface="Calibri" panose="020F0502020204030204" pitchFamily="34" charset="0"/>
              <a:cs typeface="Calibri" panose="020F0502020204030204" pitchFamily="34" charset="0"/>
            </a:endParaRPr>
          </a:p>
          <a:p>
            <a:pPr marL="457200" indent="-406800">
              <a:lnSpc>
                <a:spcPts val="2800"/>
              </a:lnSpc>
              <a:spcBef>
                <a:spcPts val="1000"/>
              </a:spcBef>
              <a:buClr>
                <a:schemeClr val="bg1"/>
              </a:buClr>
              <a:buSzPct val="117000"/>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En bild som har laddats med en betydelse kan användas på många olika sätt.</a:t>
            </a:r>
          </a:p>
        </p:txBody>
      </p:sp>
    </p:spTree>
    <p:extLst>
      <p:ext uri="{BB962C8B-B14F-4D97-AF65-F5344CB8AC3E}">
        <p14:creationId xmlns:p14="http://schemas.microsoft.com/office/powerpoint/2010/main" val="4240856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1 – Praktisk övning</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4"/>
            <a:ext cx="9321800"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ct val="100000"/>
            </a:pPr>
            <a:r>
              <a:rPr lang="sv-SE" sz="3600" dirty="0">
                <a:solidFill>
                  <a:schemeClr val="bg1"/>
                </a:solidFill>
                <a:latin typeface="Calibri" panose="020F0502020204030204" pitchFamily="34" charset="0"/>
                <a:ea typeface="Arial"/>
                <a:cs typeface="Calibri" panose="020F0502020204030204" pitchFamily="34" charset="0"/>
              </a:rPr>
              <a:t>”Fallet Pepe the </a:t>
            </a:r>
            <a:r>
              <a:rPr lang="sv-SE" sz="3600" dirty="0" err="1">
                <a:solidFill>
                  <a:schemeClr val="bg1"/>
                </a:solidFill>
                <a:latin typeface="Calibri" panose="020F0502020204030204" pitchFamily="34" charset="0"/>
                <a:ea typeface="Arial"/>
                <a:cs typeface="Calibri" panose="020F0502020204030204" pitchFamily="34" charset="0"/>
              </a:rPr>
              <a:t>Frog</a:t>
            </a:r>
            <a:r>
              <a:rPr lang="sv-SE" sz="3600" dirty="0">
                <a:solidFill>
                  <a:schemeClr val="bg1"/>
                </a:solidFill>
                <a:latin typeface="Calibri" panose="020F0502020204030204" pitchFamily="34" charset="0"/>
                <a:ea typeface="Arial"/>
                <a:cs typeface="Calibri" panose="020F0502020204030204" pitchFamily="34" charset="0"/>
              </a:rPr>
              <a:t>”</a:t>
            </a:r>
            <a:endParaRPr lang="sv-SE" sz="3600" b="1" spc="-200" dirty="0">
              <a:solidFill>
                <a:schemeClr val="bg1"/>
              </a:solidFill>
              <a:latin typeface="Calibri" panose="020F0502020204030204" pitchFamily="34" charset="0"/>
              <a:cs typeface="Calibri" panose="020F0502020204030204" pitchFamily="34" charset="0"/>
            </a:endParaRPr>
          </a:p>
        </p:txBody>
      </p:sp>
      <p:pic>
        <p:nvPicPr>
          <p:cNvPr id="3" name="Bildobjekt 2">
            <a:extLst>
              <a:ext uri="{FF2B5EF4-FFF2-40B4-BE49-F238E27FC236}">
                <a16:creationId xmlns:a16="http://schemas.microsoft.com/office/drawing/2014/main" id="{0CD311C4-2F17-D64E-8AF6-CE48350E9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757" y="499954"/>
            <a:ext cx="4214287" cy="5858091"/>
          </a:xfrm>
          <a:prstGeom prst="rect">
            <a:avLst/>
          </a:prstGeom>
          <a:effectLst>
            <a:outerShdw blurRad="50800" dist="38100" dir="2700000" algn="tl" rotWithShape="0">
              <a:prstClr val="black">
                <a:alpha val="40000"/>
              </a:prstClr>
            </a:outerShdw>
          </a:effectLst>
        </p:spPr>
      </p:pic>
      <p:sp>
        <p:nvSpPr>
          <p:cNvPr id="9" name="Ellips 8">
            <a:extLst>
              <a:ext uri="{FF2B5EF4-FFF2-40B4-BE49-F238E27FC236}">
                <a16:creationId xmlns:a16="http://schemas.microsoft.com/office/drawing/2014/main" id="{5CE44A49-43F8-FB4D-867D-0268AAA2B72D}"/>
              </a:ext>
            </a:extLst>
          </p:cNvPr>
          <p:cNvSpPr/>
          <p:nvPr/>
        </p:nvSpPr>
        <p:spPr>
          <a:xfrm>
            <a:off x="6714348" y="777696"/>
            <a:ext cx="1086953" cy="10869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B6644A59-3205-7C42-82BB-9C1B9035C1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2435" y="1079500"/>
            <a:ext cx="454322" cy="454322"/>
          </a:xfrm>
          <a:prstGeom prst="rect">
            <a:avLst/>
          </a:prstGeom>
        </p:spPr>
      </p:pic>
    </p:spTree>
    <p:extLst>
      <p:ext uri="{BB962C8B-B14F-4D97-AF65-F5344CB8AC3E}">
        <p14:creationId xmlns:p14="http://schemas.microsoft.com/office/powerpoint/2010/main" val="1206388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0"/>
            <a:ext cx="12714037" cy="1486643"/>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Bilder är tätt sammankopplade med hur vi tänker</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3"/>
            <a:ext cx="9321800" cy="290837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ct val="100000"/>
            </a:pPr>
            <a:r>
              <a:rPr lang="sv-SE" sz="3600" dirty="0">
                <a:solidFill>
                  <a:schemeClr val="bg1"/>
                </a:solidFill>
                <a:latin typeface="Calibri"/>
                <a:ea typeface="Calibri"/>
                <a:cs typeface="Calibri"/>
                <a:sym typeface="Calibri"/>
              </a:rPr>
              <a:t>De påverkar våra förväntningar på exempelvis människor vi möter eller platser vi aldrig besökt. Detta påverkar i sin tur hur vi ser på oss själva.</a:t>
            </a:r>
            <a:endParaRPr lang="sv-SE" sz="3600" b="1" spc="-200" dirty="0">
              <a:solidFill>
                <a:schemeClr val="bg1"/>
              </a:solidFill>
              <a:latin typeface="Calibri" charset="0"/>
            </a:endParaRPr>
          </a:p>
        </p:txBody>
      </p:sp>
    </p:spTree>
    <p:extLst>
      <p:ext uri="{BB962C8B-B14F-4D97-AF65-F5344CB8AC3E}">
        <p14:creationId xmlns:p14="http://schemas.microsoft.com/office/powerpoint/2010/main" val="748813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2</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899" y="787323"/>
            <a:ext cx="10724243" cy="1640191"/>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ts val="3600"/>
            </a:pPr>
            <a:r>
              <a:rPr lang="sv-SE" sz="3600" dirty="0">
                <a:solidFill>
                  <a:schemeClr val="bg1"/>
                </a:solidFill>
                <a:latin typeface="Calibri" panose="020F0502020204030204" pitchFamily="34" charset="0"/>
                <a:ea typeface="Arial"/>
                <a:cs typeface="Calibri" panose="020F0502020204030204" pitchFamily="34" charset="0"/>
              </a:rPr>
              <a:t>Bildens betydelseladdning – </a:t>
            </a:r>
            <a:r>
              <a:rPr lang="sv-SE" sz="3600" dirty="0">
                <a:solidFill>
                  <a:schemeClr val="bg1"/>
                </a:solidFill>
                <a:latin typeface="Calibri" panose="020F0502020204030204" pitchFamily="34" charset="0"/>
                <a:cs typeface="Calibri" panose="020F0502020204030204" pitchFamily="34" charset="0"/>
              </a:rPr>
              <a:t>H</a:t>
            </a:r>
            <a:r>
              <a:rPr lang="sv-SE" sz="3600" dirty="0">
                <a:solidFill>
                  <a:schemeClr val="bg1"/>
                </a:solidFill>
                <a:latin typeface="Calibri" panose="020F0502020204030204" pitchFamily="34" charset="0"/>
                <a:ea typeface="Arial"/>
                <a:cs typeface="Calibri" panose="020F0502020204030204" pitchFamily="34" charset="0"/>
              </a:rPr>
              <a:t>umor som </a:t>
            </a:r>
            <a:r>
              <a:rPr lang="sv-SE" sz="3600" dirty="0">
                <a:solidFill>
                  <a:schemeClr val="bg1"/>
                </a:solidFill>
                <a:latin typeface="Calibri" panose="020F0502020204030204" pitchFamily="34" charset="0"/>
                <a:cs typeface="Calibri" panose="020F0502020204030204" pitchFamily="34" charset="0"/>
              </a:rPr>
              <a:t>avväpnande </a:t>
            </a:r>
            <a:r>
              <a:rPr lang="sv-SE" sz="3600" dirty="0">
                <a:solidFill>
                  <a:schemeClr val="bg1"/>
                </a:solidFill>
                <a:latin typeface="Calibri" panose="020F0502020204030204" pitchFamily="34" charset="0"/>
                <a:ea typeface="Arial"/>
                <a:cs typeface="Calibri" panose="020F0502020204030204" pitchFamily="34" charset="0"/>
              </a:rPr>
              <a:t>kraft och verktyg för att  bygga gemenskap.</a:t>
            </a:r>
          </a:p>
        </p:txBody>
      </p:sp>
    </p:spTree>
    <p:extLst>
      <p:ext uri="{BB962C8B-B14F-4D97-AF65-F5344CB8AC3E}">
        <p14:creationId xmlns:p14="http://schemas.microsoft.com/office/powerpoint/2010/main" val="4095833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a:t>
            </a:r>
            <a:r>
              <a:rPr lang="sv-SE" sz="1600" b="1" dirty="0">
                <a:solidFill>
                  <a:schemeClr val="bg1"/>
                </a:solidFill>
                <a:latin typeface="Calibri" panose="020F0502020204030204" pitchFamily="34" charset="0"/>
                <a:cs typeface="Calibri" panose="020F0502020204030204" pitchFamily="34" charset="0"/>
              </a:rPr>
              <a:t>betydelseladdning </a:t>
            </a:r>
            <a:r>
              <a:rPr lang="sv-SE" sz="1600" b="1" dirty="0">
                <a:solidFill>
                  <a:schemeClr val="bg1"/>
                </a:solidFill>
                <a:latin typeface="Calibri" panose="020F0502020204030204" pitchFamily="34" charset="0"/>
                <a:ea typeface="Arial"/>
                <a:cs typeface="Calibri" panose="020F0502020204030204" pitchFamily="34" charset="0"/>
              </a:rPr>
              <a:t>– Humor som avväpnande kraft</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14" name="Google Shape;360;p44">
            <a:extLst>
              <a:ext uri="{FF2B5EF4-FFF2-40B4-BE49-F238E27FC236}">
                <a16:creationId xmlns:a16="http://schemas.microsoft.com/office/drawing/2014/main" id="{CBD342D9-BDBE-1C40-B666-193AE79980A9}"/>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10723" y="1066727"/>
            <a:ext cx="6554653" cy="4746318"/>
          </a:xfrm>
          <a:prstGeom prst="rect">
            <a:avLst/>
          </a:prstGeom>
          <a:noFill/>
          <a:ln>
            <a:noFill/>
          </a:ln>
        </p:spPr>
      </p:pic>
    </p:spTree>
    <p:extLst>
      <p:ext uri="{BB962C8B-B14F-4D97-AF65-F5344CB8AC3E}">
        <p14:creationId xmlns:p14="http://schemas.microsoft.com/office/powerpoint/2010/main" val="3410527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a:t>
            </a:r>
            <a:r>
              <a:rPr lang="sv-SE" sz="1600" b="1" dirty="0" err="1">
                <a:solidFill>
                  <a:schemeClr val="bg1"/>
                </a:solidFill>
                <a:latin typeface="Calibri" panose="020F0502020204030204" pitchFamily="34" charset="0"/>
                <a:cs typeface="Calibri" panose="020F0502020204030204" pitchFamily="34" charset="0"/>
              </a:rPr>
              <a:t>betydeelseladdning</a:t>
            </a:r>
            <a:r>
              <a:rPr lang="sv-SE" sz="1600" b="1" dirty="0">
                <a:solidFill>
                  <a:schemeClr val="bg1"/>
                </a:solidFill>
                <a:latin typeface="Calibri" panose="020F0502020204030204" pitchFamily="34" charset="0"/>
                <a:cs typeface="Calibri" panose="020F0502020204030204" pitchFamily="34" charset="0"/>
              </a:rPr>
              <a:t> </a:t>
            </a:r>
            <a:r>
              <a:rPr lang="sv-SE" sz="1600" b="1" dirty="0">
                <a:solidFill>
                  <a:schemeClr val="bg1"/>
                </a:solidFill>
                <a:latin typeface="Calibri" panose="020F0502020204030204" pitchFamily="34" charset="0"/>
                <a:ea typeface="Arial"/>
                <a:cs typeface="Calibri" panose="020F0502020204030204" pitchFamily="34" charset="0"/>
              </a:rPr>
              <a:t>– Humor som avväpnande kraft</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5" name="Google Shape;366;p45">
            <a:extLst>
              <a:ext uri="{FF2B5EF4-FFF2-40B4-BE49-F238E27FC236}">
                <a16:creationId xmlns:a16="http://schemas.microsoft.com/office/drawing/2014/main" id="{F1DC3F8B-CC5D-AB42-A6DF-7466202C643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14765" y="964079"/>
            <a:ext cx="5346570" cy="4995157"/>
          </a:xfrm>
          <a:prstGeom prst="rect">
            <a:avLst/>
          </a:prstGeom>
          <a:noFill/>
          <a:ln>
            <a:solidFill>
              <a:schemeClr val="bg1"/>
            </a:solidFill>
          </a:ln>
        </p:spPr>
      </p:pic>
    </p:spTree>
    <p:extLst>
      <p:ext uri="{BB962C8B-B14F-4D97-AF65-F5344CB8AC3E}">
        <p14:creationId xmlns:p14="http://schemas.microsoft.com/office/powerpoint/2010/main" val="8717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a:t>
            </a:r>
            <a:r>
              <a:rPr lang="sv-SE" sz="1600" b="1" dirty="0">
                <a:solidFill>
                  <a:schemeClr val="bg1"/>
                </a:solidFill>
                <a:latin typeface="Calibri" panose="020F0502020204030204" pitchFamily="34" charset="0"/>
                <a:cs typeface="Calibri" panose="020F0502020204030204" pitchFamily="34" charset="0"/>
              </a:rPr>
              <a:t>betydelseladdning </a:t>
            </a:r>
            <a:r>
              <a:rPr lang="sv-SE" sz="1600" b="1" dirty="0">
                <a:solidFill>
                  <a:schemeClr val="bg1"/>
                </a:solidFill>
                <a:latin typeface="Calibri" panose="020F0502020204030204" pitchFamily="34" charset="0"/>
                <a:ea typeface="Arial"/>
                <a:cs typeface="Calibri" panose="020F0502020204030204" pitchFamily="34" charset="0"/>
              </a:rPr>
              <a:t>– Humor som avväpnande kraft</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6" name="Google Shape;372;p46">
            <a:extLst>
              <a:ext uri="{FF2B5EF4-FFF2-40B4-BE49-F238E27FC236}">
                <a16:creationId xmlns:a16="http://schemas.microsoft.com/office/drawing/2014/main" id="{CF257A03-9855-964C-ACCD-0A141B4C510F}"/>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79911" y="1188956"/>
            <a:ext cx="4184775" cy="4480089"/>
          </a:xfrm>
          <a:prstGeom prst="rect">
            <a:avLst/>
          </a:prstGeom>
          <a:noFill/>
          <a:ln>
            <a:solidFill>
              <a:schemeClr val="bg1"/>
            </a:solidFill>
          </a:ln>
        </p:spPr>
      </p:pic>
      <p:pic>
        <p:nvPicPr>
          <p:cNvPr id="7" name="Google Shape;373;p46">
            <a:extLst>
              <a:ext uri="{FF2B5EF4-FFF2-40B4-BE49-F238E27FC236}">
                <a16:creationId xmlns:a16="http://schemas.microsoft.com/office/drawing/2014/main" id="{FDE0CAC8-C752-AB46-AAE5-9075D52203E6}"/>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20899" y="1188955"/>
            <a:ext cx="5957456" cy="4480090"/>
          </a:xfrm>
          <a:prstGeom prst="rect">
            <a:avLst/>
          </a:prstGeom>
          <a:noFill/>
          <a:ln>
            <a:solidFill>
              <a:schemeClr val="bg1"/>
            </a:solidFill>
          </a:ln>
        </p:spPr>
      </p:pic>
    </p:spTree>
    <p:extLst>
      <p:ext uri="{BB962C8B-B14F-4D97-AF65-F5344CB8AC3E}">
        <p14:creationId xmlns:p14="http://schemas.microsoft.com/office/powerpoint/2010/main" val="697706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a:t>
            </a:r>
            <a:r>
              <a:rPr lang="sv-SE" sz="1600" b="1" dirty="0">
                <a:solidFill>
                  <a:schemeClr val="bg1"/>
                </a:solidFill>
                <a:latin typeface="Calibri" panose="020F0502020204030204" pitchFamily="34" charset="0"/>
                <a:cs typeface="Calibri" panose="020F0502020204030204" pitchFamily="34" charset="0"/>
              </a:rPr>
              <a:t>betydelseladdning </a:t>
            </a:r>
            <a:r>
              <a:rPr lang="sv-SE" sz="1600" b="1" dirty="0">
                <a:solidFill>
                  <a:schemeClr val="bg1"/>
                </a:solidFill>
                <a:latin typeface="Calibri" panose="020F0502020204030204" pitchFamily="34" charset="0"/>
                <a:ea typeface="Arial"/>
                <a:cs typeface="Calibri" panose="020F0502020204030204" pitchFamily="34" charset="0"/>
              </a:rPr>
              <a:t>– Humor som avväpnande kraft</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a:extLst>
              <a:ext uri="{FF2B5EF4-FFF2-40B4-BE49-F238E27FC236}">
                <a16:creationId xmlns:a16="http://schemas.microsoft.com/office/drawing/2014/main" id="{69CD27CA-5BCC-5545-8304-3B690CFA9D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4186" y="1086947"/>
            <a:ext cx="7023627" cy="4684105"/>
          </a:xfrm>
          <a:prstGeom prst="rect">
            <a:avLst/>
          </a:prstGeom>
        </p:spPr>
      </p:pic>
    </p:spTree>
    <p:extLst>
      <p:ext uri="{BB962C8B-B14F-4D97-AF65-F5344CB8AC3E}">
        <p14:creationId xmlns:p14="http://schemas.microsoft.com/office/powerpoint/2010/main" val="3612561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2</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899" y="787323"/>
            <a:ext cx="10724243" cy="1640191"/>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ts val="3600"/>
            </a:pPr>
            <a:r>
              <a:rPr lang="sv-SE" sz="3600" dirty="0">
                <a:solidFill>
                  <a:schemeClr val="bg1"/>
                </a:solidFill>
                <a:latin typeface="Calibri" panose="020F0502020204030204" pitchFamily="34" charset="0"/>
                <a:ea typeface="Arial"/>
                <a:cs typeface="Calibri" panose="020F0502020204030204" pitchFamily="34" charset="0"/>
              </a:rPr>
              <a:t>Diskussion</a:t>
            </a:r>
          </a:p>
        </p:txBody>
      </p:sp>
      <p:pic>
        <p:nvPicPr>
          <p:cNvPr id="2" name="Bildobjekt 1">
            <a:extLst>
              <a:ext uri="{FF2B5EF4-FFF2-40B4-BE49-F238E27FC236}">
                <a16:creationId xmlns:a16="http://schemas.microsoft.com/office/drawing/2014/main" id="{A17101E6-3418-0143-8E08-8CCE0311E15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3069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Sammanfattning</a:t>
            </a: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8" name="Google Shape;340;p41">
            <a:extLst>
              <a:ext uri="{FF2B5EF4-FFF2-40B4-BE49-F238E27FC236}">
                <a16:creationId xmlns:a16="http://schemas.microsoft.com/office/drawing/2014/main" id="{0DBD7B43-F330-204E-B627-D5A742F24605}"/>
              </a:ext>
            </a:extLst>
          </p:cNvPr>
          <p:cNvSpPr txBox="1"/>
          <p:nvPr/>
        </p:nvSpPr>
        <p:spPr>
          <a:xfrm>
            <a:off x="347850" y="1208313"/>
            <a:ext cx="10918863" cy="1894115"/>
          </a:xfrm>
          <a:prstGeom prst="rect">
            <a:avLst/>
          </a:prstGeom>
          <a:noFill/>
          <a:ln>
            <a:noFill/>
          </a:ln>
        </p:spPr>
        <p:txBody>
          <a:bodyPr spcFirstLastPara="1" wrap="square" lIns="91425" tIns="91425" rIns="91425" bIns="91425" anchor="ctr" anchorCtr="0">
            <a:noAutofit/>
          </a:bodyPr>
          <a:lstStyle/>
          <a:p>
            <a:pPr marL="342900" lvl="0" indent="-342900">
              <a:buClr>
                <a:schemeClr val="bg1"/>
              </a:buClr>
              <a:buSzPct val="117000"/>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Ett </a:t>
            </a:r>
            <a:r>
              <a:rPr lang="sv-SE" sz="2400" dirty="0" err="1">
                <a:solidFill>
                  <a:schemeClr val="bg1"/>
                </a:solidFill>
                <a:latin typeface="Calibri" panose="020F0502020204030204" pitchFamily="34" charset="0"/>
                <a:cs typeface="Calibri" panose="020F0502020204030204" pitchFamily="34" charset="0"/>
              </a:rPr>
              <a:t>meme</a:t>
            </a:r>
            <a:r>
              <a:rPr lang="sv-SE" sz="2400" dirty="0">
                <a:solidFill>
                  <a:schemeClr val="bg1"/>
                </a:solidFill>
                <a:latin typeface="Calibri" panose="020F0502020204030204" pitchFamily="34" charset="0"/>
                <a:cs typeface="Calibri" panose="020F0502020204030204" pitchFamily="34" charset="0"/>
              </a:rPr>
              <a:t> är en bild, </a:t>
            </a:r>
            <a:r>
              <a:rPr lang="sv-SE" sz="2400" dirty="0" err="1">
                <a:solidFill>
                  <a:schemeClr val="bg1"/>
                </a:solidFill>
                <a:latin typeface="Calibri" panose="020F0502020204030204" pitchFamily="34" charset="0"/>
                <a:cs typeface="Calibri" panose="020F0502020204030204" pitchFamily="34" charset="0"/>
              </a:rPr>
              <a:t>gif</a:t>
            </a:r>
            <a:r>
              <a:rPr lang="sv-SE" sz="2400" dirty="0">
                <a:solidFill>
                  <a:schemeClr val="bg1"/>
                </a:solidFill>
                <a:latin typeface="Calibri" panose="020F0502020204030204" pitchFamily="34" charset="0"/>
                <a:cs typeface="Calibri" panose="020F0502020204030204" pitchFamily="34" charset="0"/>
              </a:rPr>
              <a:t> eller filmklipp som blir viral.</a:t>
            </a:r>
          </a:p>
          <a:p>
            <a:pPr marL="342900" lvl="0" indent="-342900">
              <a:buClr>
                <a:schemeClr val="bg1"/>
              </a:buClr>
              <a:buSzPct val="117000"/>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För att förstå ett </a:t>
            </a:r>
            <a:r>
              <a:rPr lang="sv-SE" sz="2400" dirty="0" err="1">
                <a:solidFill>
                  <a:schemeClr val="bg1"/>
                </a:solidFill>
                <a:latin typeface="Calibri" panose="020F0502020204030204" pitchFamily="34" charset="0"/>
                <a:cs typeface="Calibri" panose="020F0502020204030204" pitchFamily="34" charset="0"/>
              </a:rPr>
              <a:t>meme</a:t>
            </a:r>
            <a:r>
              <a:rPr lang="sv-SE" sz="2400" dirty="0">
                <a:solidFill>
                  <a:schemeClr val="bg1"/>
                </a:solidFill>
                <a:latin typeface="Calibri" panose="020F0502020204030204" pitchFamily="34" charset="0"/>
                <a:cs typeface="Calibri" panose="020F0502020204030204" pitchFamily="34" charset="0"/>
              </a:rPr>
              <a:t> krävs ofta en viss förkunskap.</a:t>
            </a:r>
          </a:p>
          <a:p>
            <a:pPr marL="342900" lvl="0" indent="-342900">
              <a:buClr>
                <a:schemeClr val="bg1"/>
              </a:buClr>
              <a:buSzPct val="117000"/>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För de invigda som förstår ett </a:t>
            </a:r>
            <a:r>
              <a:rPr lang="sv-SE" sz="2400" dirty="0" err="1">
                <a:solidFill>
                  <a:schemeClr val="bg1"/>
                </a:solidFill>
                <a:latin typeface="Calibri" panose="020F0502020204030204" pitchFamily="34" charset="0"/>
                <a:cs typeface="Calibri" panose="020F0502020204030204" pitchFamily="34" charset="0"/>
              </a:rPr>
              <a:t>meme</a:t>
            </a:r>
            <a:r>
              <a:rPr lang="sv-SE" sz="2400" dirty="0">
                <a:solidFill>
                  <a:schemeClr val="bg1"/>
                </a:solidFill>
                <a:latin typeface="Calibri" panose="020F0502020204030204" pitchFamily="34" charset="0"/>
                <a:cs typeface="Calibri" panose="020F0502020204030204" pitchFamily="34" charset="0"/>
              </a:rPr>
              <a:t> kan en känsla av samhörighet skapas.</a:t>
            </a:r>
          </a:p>
          <a:p>
            <a:pPr marL="342900" lvl="0" indent="-342900">
              <a:buClr>
                <a:schemeClr val="bg1"/>
              </a:buClr>
              <a:buSzPct val="117000"/>
              <a:buFont typeface="Arial" panose="020B0604020202020204" pitchFamily="34" charset="0"/>
              <a:buChar char="•"/>
            </a:pPr>
            <a:r>
              <a:rPr lang="sv-SE" sz="2400" dirty="0" err="1">
                <a:solidFill>
                  <a:schemeClr val="bg1"/>
                </a:solidFill>
                <a:latin typeface="Calibri" panose="020F0502020204030204" pitchFamily="34" charset="0"/>
                <a:cs typeface="Calibri" panose="020F0502020204030204" pitchFamily="34" charset="0"/>
              </a:rPr>
              <a:t>Memes</a:t>
            </a:r>
            <a:r>
              <a:rPr lang="sv-SE" sz="2400" dirty="0">
                <a:solidFill>
                  <a:schemeClr val="bg1"/>
                </a:solidFill>
                <a:latin typeface="Calibri" panose="020F0502020204030204" pitchFamily="34" charset="0"/>
                <a:cs typeface="Calibri" panose="020F0502020204030204" pitchFamily="34" charset="0"/>
              </a:rPr>
              <a:t> anspelar nästan alltid på humor.</a:t>
            </a:r>
          </a:p>
        </p:txBody>
      </p:sp>
      <p:sp>
        <p:nvSpPr>
          <p:cNvPr id="5" name="Google Shape;340;p41">
            <a:extLst>
              <a:ext uri="{FF2B5EF4-FFF2-40B4-BE49-F238E27FC236}">
                <a16:creationId xmlns:a16="http://schemas.microsoft.com/office/drawing/2014/main" id="{A900C934-7A1D-0345-A8B6-96BCEA8AB9F3}"/>
              </a:ext>
            </a:extLst>
          </p:cNvPr>
          <p:cNvSpPr txBox="1"/>
          <p:nvPr/>
        </p:nvSpPr>
        <p:spPr>
          <a:xfrm>
            <a:off x="674422" y="2776785"/>
            <a:ext cx="8553661" cy="1658581"/>
          </a:xfrm>
          <a:prstGeom prst="rect">
            <a:avLst/>
          </a:prstGeom>
          <a:noFill/>
          <a:ln>
            <a:noFill/>
          </a:ln>
        </p:spPr>
        <p:txBody>
          <a:bodyPr spcFirstLastPara="1" wrap="square" lIns="91425" tIns="91425" rIns="91425" bIns="91425" anchor="ctr" anchorCtr="0">
            <a:noAutofit/>
          </a:bodyPr>
          <a:lstStyle/>
          <a:p>
            <a:pPr marL="342900" lvl="8" indent="-342900">
              <a:buClr>
                <a:schemeClr val="bg1"/>
              </a:buClr>
              <a:buSzPct val="117000"/>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Humor kan användas för att sprida politiska budskap.</a:t>
            </a:r>
          </a:p>
          <a:p>
            <a:pPr marL="342900" lvl="0" indent="-342900">
              <a:buClr>
                <a:schemeClr val="bg1"/>
              </a:buClr>
              <a:buSzPct val="117000"/>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Humor kan användas för att sprida rasistiska, sexistiska eller hatiska budskap.</a:t>
            </a:r>
          </a:p>
          <a:p>
            <a:pPr marL="342900" lvl="0" indent="-342900">
              <a:buClr>
                <a:schemeClr val="bg1"/>
              </a:buClr>
              <a:buSzPct val="117000"/>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Humor kan fungera som en avväpnande kraft. Grova budskap upplevs inte som lika allvarliga när de presenteras som skämt. </a:t>
            </a:r>
          </a:p>
        </p:txBody>
      </p:sp>
    </p:spTree>
    <p:extLst>
      <p:ext uri="{BB962C8B-B14F-4D97-AF65-F5344CB8AC3E}">
        <p14:creationId xmlns:p14="http://schemas.microsoft.com/office/powerpoint/2010/main" val="1148880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pic>
        <p:nvPicPr>
          <p:cNvPr id="7" name="Bildobjekt 6" descr="En bild som visar katt, inomhus, djur, golv&#10;&#10;Automatiskt genererad beskrivning">
            <a:extLst>
              <a:ext uri="{FF2B5EF4-FFF2-40B4-BE49-F238E27FC236}">
                <a16:creationId xmlns:a16="http://schemas.microsoft.com/office/drawing/2014/main" id="{3970DEFA-C637-8D49-9DEA-310C8C4997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757" y="499954"/>
            <a:ext cx="4214286" cy="5864570"/>
          </a:xfrm>
          <a:prstGeom prst="rect">
            <a:avLst/>
          </a:prstGeom>
          <a:effectLst>
            <a:outerShdw blurRad="50800" dist="38100" dir="2700000" algn="tl" rotWithShape="0">
              <a:prstClr val="black">
                <a:alpha val="40000"/>
              </a:prstClr>
            </a:outerShdw>
          </a:effectLst>
        </p:spPr>
      </p:pic>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2 – Praktisk övning</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4"/>
            <a:ext cx="6365579"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ct val="100000"/>
            </a:pPr>
            <a:r>
              <a:rPr lang="sv-SE" sz="3600" dirty="0">
                <a:solidFill>
                  <a:schemeClr val="bg1"/>
                </a:solidFill>
                <a:latin typeface="Calibri" panose="020F0502020204030204" pitchFamily="34" charset="0"/>
                <a:ea typeface="Arial"/>
                <a:cs typeface="Calibri" panose="020F0502020204030204" pitchFamily="34" charset="0"/>
              </a:rPr>
              <a:t>Skapa egna </a:t>
            </a:r>
            <a:r>
              <a:rPr lang="sv-SE" sz="3600" dirty="0" err="1">
                <a:solidFill>
                  <a:schemeClr val="bg1"/>
                </a:solidFill>
                <a:latin typeface="Calibri" panose="020F0502020204030204" pitchFamily="34" charset="0"/>
                <a:ea typeface="Arial"/>
                <a:cs typeface="Calibri" panose="020F0502020204030204" pitchFamily="34" charset="0"/>
              </a:rPr>
              <a:t>memes</a:t>
            </a:r>
            <a:r>
              <a:rPr lang="sv-SE" sz="3600" dirty="0">
                <a:solidFill>
                  <a:schemeClr val="bg1"/>
                </a:solidFill>
                <a:latin typeface="Calibri" panose="020F0502020204030204" pitchFamily="34" charset="0"/>
                <a:ea typeface="Arial"/>
                <a:cs typeface="Calibri" panose="020F0502020204030204" pitchFamily="34" charset="0"/>
              </a:rPr>
              <a:t> med politiska budskap.</a:t>
            </a:r>
            <a:endParaRPr lang="sv-SE" sz="3600" b="1" spc="-200" dirty="0">
              <a:solidFill>
                <a:schemeClr val="bg1"/>
              </a:solidFill>
              <a:latin typeface="Calibri" panose="020F0502020204030204" pitchFamily="34" charset="0"/>
              <a:cs typeface="Calibri" panose="020F0502020204030204" pitchFamily="34" charset="0"/>
            </a:endParaRPr>
          </a:p>
        </p:txBody>
      </p:sp>
      <p:sp>
        <p:nvSpPr>
          <p:cNvPr id="9" name="Ellips 8">
            <a:extLst>
              <a:ext uri="{FF2B5EF4-FFF2-40B4-BE49-F238E27FC236}">
                <a16:creationId xmlns:a16="http://schemas.microsoft.com/office/drawing/2014/main" id="{5CE44A49-43F8-FB4D-867D-0268AAA2B72D}"/>
              </a:ext>
            </a:extLst>
          </p:cNvPr>
          <p:cNvSpPr/>
          <p:nvPr/>
        </p:nvSpPr>
        <p:spPr>
          <a:xfrm>
            <a:off x="6714348" y="777696"/>
            <a:ext cx="1086953" cy="10869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B6644A59-3205-7C42-82BB-9C1B9035C1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2435" y="1079500"/>
            <a:ext cx="454322" cy="454322"/>
          </a:xfrm>
          <a:prstGeom prst="rect">
            <a:avLst/>
          </a:prstGeom>
        </p:spPr>
      </p:pic>
    </p:spTree>
    <p:extLst>
      <p:ext uri="{BB962C8B-B14F-4D97-AF65-F5344CB8AC3E}">
        <p14:creationId xmlns:p14="http://schemas.microsoft.com/office/powerpoint/2010/main" val="3665212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3</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899" y="787323"/>
            <a:ext cx="10724243" cy="1640191"/>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ts val="3600"/>
            </a:pPr>
            <a:r>
              <a:rPr lang="sv-SE" sz="3600" dirty="0">
                <a:solidFill>
                  <a:schemeClr val="bg1"/>
                </a:solidFill>
                <a:latin typeface="Calibri" panose="020F0502020204030204" pitchFamily="34" charset="0"/>
                <a:ea typeface="Arial"/>
                <a:cs typeface="Calibri" panose="020F0502020204030204" pitchFamily="34" charset="0"/>
              </a:rPr>
              <a:t>Bildens betydelseladdning – Fotografiets status som bevis</a:t>
            </a:r>
            <a:r>
              <a:rPr lang="sv-SE" sz="3600" dirty="0">
                <a:solidFill>
                  <a:schemeClr val="bg1"/>
                </a:solidFill>
                <a:latin typeface="Calibri" panose="020F0502020204030204" pitchFamily="34" charset="0"/>
                <a:cs typeface="Calibri" panose="020F0502020204030204" pitchFamily="34" charset="0"/>
              </a:rPr>
              <a:t>, bildens sanningsanspråk.</a:t>
            </a:r>
            <a:endParaRPr lang="sv-SE" sz="3600" dirty="0">
              <a:solidFill>
                <a:schemeClr val="bg1"/>
              </a:solidFill>
              <a:latin typeface="Calibri" panose="020F0502020204030204" pitchFamily="34" charset="0"/>
              <a:ea typeface="Arial"/>
              <a:cs typeface="Calibri" panose="020F0502020204030204" pitchFamily="34" charset="0"/>
            </a:endParaRPr>
          </a:p>
        </p:txBody>
      </p:sp>
    </p:spTree>
    <p:extLst>
      <p:ext uri="{BB962C8B-B14F-4D97-AF65-F5344CB8AC3E}">
        <p14:creationId xmlns:p14="http://schemas.microsoft.com/office/powerpoint/2010/main" val="917228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5" name="Google Shape;417;p53">
            <a:extLst>
              <a:ext uri="{FF2B5EF4-FFF2-40B4-BE49-F238E27FC236}">
                <a16:creationId xmlns:a16="http://schemas.microsoft.com/office/drawing/2014/main" id="{2FD87CE9-F944-3D4E-B98A-F70E855F4E2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8670" y="1067602"/>
            <a:ext cx="7134659" cy="4722795"/>
          </a:xfrm>
          <a:prstGeom prst="rect">
            <a:avLst/>
          </a:prstGeom>
          <a:noFill/>
          <a:ln>
            <a:noFill/>
          </a:ln>
        </p:spPr>
      </p:pic>
    </p:spTree>
    <p:extLst>
      <p:ext uri="{BB962C8B-B14F-4D97-AF65-F5344CB8AC3E}">
        <p14:creationId xmlns:p14="http://schemas.microsoft.com/office/powerpoint/2010/main" val="412798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descr="En bild som visar karta, text&#10;&#10;Automatiskt genererad beskrivning">
            <a:extLst>
              <a:ext uri="{FF2B5EF4-FFF2-40B4-BE49-F238E27FC236}">
                <a16:creationId xmlns:a16="http://schemas.microsoft.com/office/drawing/2014/main" id="{EACA2406-7408-3D4F-8088-04330B79BB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5985" y="1050081"/>
            <a:ext cx="9160030" cy="4757838"/>
          </a:xfrm>
          <a:prstGeom prst="rect">
            <a:avLst/>
          </a:prstGeom>
        </p:spPr>
      </p:pic>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är tätt sammankopplade med hur vi tänker</a:t>
            </a:r>
          </a:p>
        </p:txBody>
      </p:sp>
    </p:spTree>
    <p:extLst>
      <p:ext uri="{BB962C8B-B14F-4D97-AF65-F5344CB8AC3E}">
        <p14:creationId xmlns:p14="http://schemas.microsoft.com/office/powerpoint/2010/main" val="3931789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vägg, foto, inomhus, visa&#10;&#10;Automatiskt genererad beskrivning">
            <a:extLst>
              <a:ext uri="{FF2B5EF4-FFF2-40B4-BE49-F238E27FC236}">
                <a16:creationId xmlns:a16="http://schemas.microsoft.com/office/drawing/2014/main" id="{97453DD4-F65C-314F-A8C3-23A9C4B588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2539" y="852742"/>
            <a:ext cx="6646921" cy="5152516"/>
          </a:xfrm>
          <a:prstGeom prst="rect">
            <a:avLst/>
          </a:prstGeom>
        </p:spPr>
      </p:pic>
    </p:spTree>
    <p:extLst>
      <p:ext uri="{BB962C8B-B14F-4D97-AF65-F5344CB8AC3E}">
        <p14:creationId xmlns:p14="http://schemas.microsoft.com/office/powerpoint/2010/main" val="2316635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6" name="Bildobjekt 5" descr="En bild som visar mark, utomhus, fält, gräs&#10;&#10;Automatiskt genererad beskrivning">
            <a:extLst>
              <a:ext uri="{FF2B5EF4-FFF2-40B4-BE49-F238E27FC236}">
                <a16:creationId xmlns:a16="http://schemas.microsoft.com/office/drawing/2014/main" id="{4688F705-9E58-5944-B891-8AFBEE07C5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9742" y="852742"/>
            <a:ext cx="5152516" cy="5152516"/>
          </a:xfrm>
          <a:prstGeom prst="rect">
            <a:avLst/>
          </a:prstGeom>
          <a:ln>
            <a:solidFill>
              <a:schemeClr val="bg1"/>
            </a:solidFill>
          </a:ln>
        </p:spPr>
      </p:pic>
    </p:spTree>
    <p:extLst>
      <p:ext uri="{BB962C8B-B14F-4D97-AF65-F5344CB8AC3E}">
        <p14:creationId xmlns:p14="http://schemas.microsoft.com/office/powerpoint/2010/main" val="1558793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6" name="Bildobjekt 5" descr="En bild som visar mark, utomhus, fält, gräs&#10;&#10;Automatiskt genererad beskrivning">
            <a:extLst>
              <a:ext uri="{FF2B5EF4-FFF2-40B4-BE49-F238E27FC236}">
                <a16:creationId xmlns:a16="http://schemas.microsoft.com/office/drawing/2014/main" id="{4688F705-9E58-5944-B891-8AFBEE07C5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742" y="852742"/>
            <a:ext cx="5152516" cy="5152516"/>
          </a:xfrm>
          <a:prstGeom prst="rect">
            <a:avLst/>
          </a:prstGeom>
          <a:ln>
            <a:solidFill>
              <a:schemeClr val="bg1"/>
            </a:solidFill>
          </a:ln>
        </p:spPr>
      </p:pic>
      <p:cxnSp>
        <p:nvCxnSpPr>
          <p:cNvPr id="3" name="Rak pil 2">
            <a:extLst>
              <a:ext uri="{FF2B5EF4-FFF2-40B4-BE49-F238E27FC236}">
                <a16:creationId xmlns:a16="http://schemas.microsoft.com/office/drawing/2014/main" id="{2A5213C0-2721-2445-B253-71E5F02B32F6}"/>
              </a:ext>
            </a:extLst>
          </p:cNvPr>
          <p:cNvCxnSpPr>
            <a:cxnSpLocks/>
          </p:cNvCxnSpPr>
          <p:nvPr/>
        </p:nvCxnSpPr>
        <p:spPr>
          <a:xfrm flipH="1" flipV="1">
            <a:off x="2133598" y="2035628"/>
            <a:ext cx="1872345" cy="783774"/>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 Box 1">
            <a:extLst>
              <a:ext uri="{FF2B5EF4-FFF2-40B4-BE49-F238E27FC236}">
                <a16:creationId xmlns:a16="http://schemas.microsoft.com/office/drawing/2014/main" id="{10CFF4C2-ADBC-0443-832F-2F63493268B5}"/>
              </a:ext>
            </a:extLst>
          </p:cNvPr>
          <p:cNvSpPr txBox="1">
            <a:spLocks noChangeArrowheads="1"/>
          </p:cNvSpPr>
          <p:nvPr/>
        </p:nvSpPr>
        <p:spPr bwMode="auto">
          <a:xfrm>
            <a:off x="1293588" y="1550262"/>
            <a:ext cx="1155700" cy="1086755"/>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lnSpc>
                <a:spcPts val="5333"/>
              </a:lnSpc>
              <a:buSzPct val="100000"/>
            </a:pPr>
            <a:r>
              <a:rPr lang="sv-SE" sz="10000" b="1" dirty="0">
                <a:solidFill>
                  <a:schemeClr val="bg1"/>
                </a:solidFill>
                <a:latin typeface="Calibri"/>
                <a:ea typeface="Calibri"/>
                <a:cs typeface="Calibri"/>
                <a:sym typeface="Calibri"/>
              </a:rPr>
              <a:t>?</a:t>
            </a:r>
          </a:p>
        </p:txBody>
      </p:sp>
    </p:spTree>
    <p:extLst>
      <p:ext uri="{BB962C8B-B14F-4D97-AF65-F5344CB8AC3E}">
        <p14:creationId xmlns:p14="http://schemas.microsoft.com/office/powerpoint/2010/main" val="398691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2" name="Rektangel 1">
            <a:extLst>
              <a:ext uri="{FF2B5EF4-FFF2-40B4-BE49-F238E27FC236}">
                <a16:creationId xmlns:a16="http://schemas.microsoft.com/office/drawing/2014/main" id="{A9192862-87CA-934E-A95B-319043F94056}"/>
              </a:ext>
            </a:extLst>
          </p:cNvPr>
          <p:cNvSpPr/>
          <p:nvPr/>
        </p:nvSpPr>
        <p:spPr>
          <a:xfrm>
            <a:off x="3702007" y="5463141"/>
            <a:ext cx="4572085" cy="400110"/>
          </a:xfrm>
          <a:prstGeom prst="rect">
            <a:avLst/>
          </a:prstGeom>
        </p:spPr>
        <p:txBody>
          <a:bodyPr wrap="none">
            <a:spAutoFit/>
          </a:bodyPr>
          <a:lstStyle/>
          <a:p>
            <a:pPr lvl="0" algn="ctr">
              <a:buSzPts val="1800"/>
            </a:pPr>
            <a:r>
              <a:rPr lang="sv-SE" sz="2000" dirty="0">
                <a:solidFill>
                  <a:schemeClr val="bg1"/>
                </a:solidFill>
                <a:latin typeface="Calibri" panose="020F0502020204030204" pitchFamily="34" charset="0"/>
                <a:cs typeface="Calibri" panose="020F0502020204030204" pitchFamily="34" charset="0"/>
              </a:rPr>
              <a:t>“Bevis med foto” genom lögn – arrangera </a:t>
            </a:r>
          </a:p>
        </p:txBody>
      </p:sp>
      <p:pic>
        <p:nvPicPr>
          <p:cNvPr id="8" name="Google Shape;446;p57">
            <a:extLst>
              <a:ext uri="{FF2B5EF4-FFF2-40B4-BE49-F238E27FC236}">
                <a16:creationId xmlns:a16="http://schemas.microsoft.com/office/drawing/2014/main" id="{3209AC5D-EBE6-6D4A-8F7E-2E8DFBDC508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4872" y="2167912"/>
            <a:ext cx="5757048" cy="3177665"/>
          </a:xfrm>
          <a:prstGeom prst="rect">
            <a:avLst/>
          </a:prstGeom>
          <a:noFill/>
          <a:ln>
            <a:noFill/>
          </a:ln>
        </p:spPr>
      </p:pic>
      <p:pic>
        <p:nvPicPr>
          <p:cNvPr id="11" name="Google Shape;447;p57">
            <a:extLst>
              <a:ext uri="{FF2B5EF4-FFF2-40B4-BE49-F238E27FC236}">
                <a16:creationId xmlns:a16="http://schemas.microsoft.com/office/drawing/2014/main" id="{4FC0A009-9B91-D741-9F00-91FCDF82AA1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64046" y="1178437"/>
            <a:ext cx="5439395" cy="4167146"/>
          </a:xfrm>
          <a:prstGeom prst="rect">
            <a:avLst/>
          </a:prstGeom>
          <a:noFill/>
          <a:ln>
            <a:noFill/>
          </a:ln>
        </p:spPr>
      </p:pic>
    </p:spTree>
    <p:extLst>
      <p:ext uri="{BB962C8B-B14F-4D97-AF65-F5344CB8AC3E}">
        <p14:creationId xmlns:p14="http://schemas.microsoft.com/office/powerpoint/2010/main" val="305408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Google Shape;453;p58">
            <a:extLst>
              <a:ext uri="{FF2B5EF4-FFF2-40B4-BE49-F238E27FC236}">
                <a16:creationId xmlns:a16="http://schemas.microsoft.com/office/drawing/2014/main" id="{6D66EC1B-7C4D-4247-B709-B4D626B840F0}"/>
              </a:ext>
            </a:extLst>
          </p:cNvPr>
          <p:cNvSpPr txBox="1"/>
          <p:nvPr/>
        </p:nvSpPr>
        <p:spPr>
          <a:xfrm>
            <a:off x="2464920" y="5678801"/>
            <a:ext cx="7392789" cy="54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2000" b="0" i="0" u="none" strike="noStrike" cap="none" dirty="0">
                <a:solidFill>
                  <a:schemeClr val="bg1"/>
                </a:solidFill>
                <a:latin typeface="Calibri" panose="020F0502020204030204" pitchFamily="34" charset="0"/>
                <a:cs typeface="Calibri" panose="020F0502020204030204" pitchFamily="34" charset="0"/>
                <a:sym typeface="Arial"/>
              </a:rPr>
              <a:t>“Bevisa med foto” genom lögn – manipulera fotografiet digitalt </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p:txBody>
      </p:sp>
      <p:pic>
        <p:nvPicPr>
          <p:cNvPr id="12" name="Google Shape;454;p58">
            <a:extLst>
              <a:ext uri="{FF2B5EF4-FFF2-40B4-BE49-F238E27FC236}">
                <a16:creationId xmlns:a16="http://schemas.microsoft.com/office/drawing/2014/main" id="{1F60858A-F34C-D44B-98F2-40FD93E5F55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64920" y="886244"/>
            <a:ext cx="7108645" cy="4739959"/>
          </a:xfrm>
          <a:prstGeom prst="rect">
            <a:avLst/>
          </a:prstGeom>
          <a:noFill/>
          <a:ln>
            <a:noFill/>
          </a:ln>
        </p:spPr>
      </p:pic>
      <p:pic>
        <p:nvPicPr>
          <p:cNvPr id="13" name="Google Shape;455;p58">
            <a:extLst>
              <a:ext uri="{FF2B5EF4-FFF2-40B4-BE49-F238E27FC236}">
                <a16:creationId xmlns:a16="http://schemas.microsoft.com/office/drawing/2014/main" id="{6644603B-770D-E344-925D-D25FB021D20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25433" y="2186717"/>
            <a:ext cx="2635578" cy="1975723"/>
          </a:xfrm>
          <a:prstGeom prst="rect">
            <a:avLst/>
          </a:prstGeom>
          <a:noFill/>
          <a:ln>
            <a:noFill/>
          </a:ln>
        </p:spPr>
      </p:pic>
    </p:spTree>
    <p:extLst>
      <p:ext uri="{BB962C8B-B14F-4D97-AF65-F5344CB8AC3E}">
        <p14:creationId xmlns:p14="http://schemas.microsoft.com/office/powerpoint/2010/main" val="12713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Google Shape;453;p58">
            <a:extLst>
              <a:ext uri="{FF2B5EF4-FFF2-40B4-BE49-F238E27FC236}">
                <a16:creationId xmlns:a16="http://schemas.microsoft.com/office/drawing/2014/main" id="{6D66EC1B-7C4D-4247-B709-B4D626B840F0}"/>
              </a:ext>
            </a:extLst>
          </p:cNvPr>
          <p:cNvSpPr txBox="1"/>
          <p:nvPr/>
        </p:nvSpPr>
        <p:spPr>
          <a:xfrm>
            <a:off x="1817147" y="5569944"/>
            <a:ext cx="8601248" cy="541500"/>
          </a:xfrm>
          <a:prstGeom prst="rect">
            <a:avLst/>
          </a:prstGeom>
          <a:noFill/>
          <a:ln>
            <a:noFill/>
          </a:ln>
        </p:spPr>
        <p:txBody>
          <a:bodyPr spcFirstLastPara="1" wrap="square" lIns="91425" tIns="91425" rIns="91425" bIns="91425" anchor="t" anchorCtr="0">
            <a:noAutofit/>
          </a:bodyPr>
          <a:lstStyle/>
          <a:p>
            <a:pPr lvl="0" algn="ctr">
              <a:buSzPts val="1800"/>
            </a:pPr>
            <a:r>
              <a:rPr lang="sv-SE" sz="2000" dirty="0">
                <a:solidFill>
                  <a:schemeClr val="bg1"/>
                </a:solidFill>
                <a:latin typeface="Calibri" panose="020F0502020204030204" pitchFamily="34" charset="0"/>
                <a:cs typeface="Calibri" panose="020F0502020204030204" pitchFamily="34" charset="0"/>
              </a:rPr>
              <a:t>“Bevisa med foto” genom lögn – Flytta fotografiet ur sitt rätta sammanhang </a:t>
            </a:r>
          </a:p>
        </p:txBody>
      </p:sp>
      <p:pic>
        <p:nvPicPr>
          <p:cNvPr id="8" name="Google Shape;460;p59">
            <a:extLst>
              <a:ext uri="{FF2B5EF4-FFF2-40B4-BE49-F238E27FC236}">
                <a16:creationId xmlns:a16="http://schemas.microsoft.com/office/drawing/2014/main" id="{5FC28AA2-1784-C34D-9B99-31D3F09BCEE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9555" y="983254"/>
            <a:ext cx="6716433" cy="4483228"/>
          </a:xfrm>
          <a:prstGeom prst="rect">
            <a:avLst/>
          </a:prstGeom>
          <a:noFill/>
          <a:ln>
            <a:solidFill>
              <a:schemeClr val="bg1"/>
            </a:solidFill>
          </a:ln>
        </p:spPr>
      </p:pic>
    </p:spTree>
    <p:extLst>
      <p:ext uri="{BB962C8B-B14F-4D97-AF65-F5344CB8AC3E}">
        <p14:creationId xmlns:p14="http://schemas.microsoft.com/office/powerpoint/2010/main" val="2264112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Google Shape;453;p58">
            <a:extLst>
              <a:ext uri="{FF2B5EF4-FFF2-40B4-BE49-F238E27FC236}">
                <a16:creationId xmlns:a16="http://schemas.microsoft.com/office/drawing/2014/main" id="{6D66EC1B-7C4D-4247-B709-B4D626B840F0}"/>
              </a:ext>
            </a:extLst>
          </p:cNvPr>
          <p:cNvSpPr txBox="1"/>
          <p:nvPr/>
        </p:nvSpPr>
        <p:spPr>
          <a:xfrm>
            <a:off x="908573" y="5548171"/>
            <a:ext cx="10374853" cy="541500"/>
          </a:xfrm>
          <a:prstGeom prst="rect">
            <a:avLst/>
          </a:prstGeom>
          <a:noFill/>
          <a:ln>
            <a:noFill/>
          </a:ln>
        </p:spPr>
        <p:txBody>
          <a:bodyPr spcFirstLastPara="1" wrap="square" lIns="91425" tIns="91425" rIns="91425" bIns="91425" anchor="t" anchorCtr="0">
            <a:noAutofit/>
          </a:bodyPr>
          <a:lstStyle/>
          <a:p>
            <a:pPr lvl="0" algn="ctr">
              <a:buSzPts val="1800"/>
            </a:pPr>
            <a:r>
              <a:rPr lang="sv-SE" sz="2000" dirty="0">
                <a:solidFill>
                  <a:schemeClr val="bg1"/>
                </a:solidFill>
                <a:latin typeface="Calibri" panose="020F0502020204030204" pitchFamily="34" charset="0"/>
                <a:cs typeface="Calibri" panose="020F0502020204030204" pitchFamily="34" charset="0"/>
              </a:rPr>
              <a:t>“Bevisa med foto” genom lögn – kombinera flera fotografier tagna ur olika sammanhang</a:t>
            </a:r>
          </a:p>
        </p:txBody>
      </p:sp>
      <p:pic>
        <p:nvPicPr>
          <p:cNvPr id="5" name="Bildobjekt 4" descr="En bild som visar himmel, person, utomhus, man&#10;&#10;Automatiskt genererad beskrivning">
            <a:extLst>
              <a:ext uri="{FF2B5EF4-FFF2-40B4-BE49-F238E27FC236}">
                <a16:creationId xmlns:a16="http://schemas.microsoft.com/office/drawing/2014/main" id="{EDF7B730-DD31-FA4C-BE60-E5C69F0FC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8897" y="3317773"/>
            <a:ext cx="3399153" cy="2144705"/>
          </a:xfrm>
          <a:prstGeom prst="rect">
            <a:avLst/>
          </a:prstGeom>
        </p:spPr>
      </p:pic>
      <p:pic>
        <p:nvPicPr>
          <p:cNvPr id="11" name="Bildobjekt 10" descr="En bild som visar utomhus, träd, vapen, tårgas&#10;&#10;Automatiskt genererad beskrivning">
            <a:extLst>
              <a:ext uri="{FF2B5EF4-FFF2-40B4-BE49-F238E27FC236}">
                <a16:creationId xmlns:a16="http://schemas.microsoft.com/office/drawing/2014/main" id="{C1D7C019-8185-6A42-93F4-B39B5661E6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764" y="3317773"/>
            <a:ext cx="3127695" cy="2144705"/>
          </a:xfrm>
          <a:prstGeom prst="rect">
            <a:avLst/>
          </a:prstGeom>
        </p:spPr>
      </p:pic>
      <p:pic>
        <p:nvPicPr>
          <p:cNvPr id="13" name="Bildobjekt 12" descr="En bild som visar utomhus, himmel, person, mark&#10;&#10;Automatiskt genererad beskrivning">
            <a:extLst>
              <a:ext uri="{FF2B5EF4-FFF2-40B4-BE49-F238E27FC236}">
                <a16:creationId xmlns:a16="http://schemas.microsoft.com/office/drawing/2014/main" id="{19E35CAB-60C2-304E-8C77-9963296DCC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8764" y="947000"/>
            <a:ext cx="3127695" cy="2100023"/>
          </a:xfrm>
          <a:prstGeom prst="rect">
            <a:avLst/>
          </a:prstGeom>
        </p:spPr>
      </p:pic>
      <p:pic>
        <p:nvPicPr>
          <p:cNvPr id="15" name="Bildobjekt 14" descr="En bild som visar gräs, utomhus, himmel, fält&#10;&#10;Automatiskt genererad beskrivning">
            <a:extLst>
              <a:ext uri="{FF2B5EF4-FFF2-40B4-BE49-F238E27FC236}">
                <a16:creationId xmlns:a16="http://schemas.microsoft.com/office/drawing/2014/main" id="{9D65D269-1604-7F4E-95F7-3807A284AE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96511" y="947000"/>
            <a:ext cx="3398020" cy="2100023"/>
          </a:xfrm>
          <a:prstGeom prst="rect">
            <a:avLst/>
          </a:prstGeom>
        </p:spPr>
      </p:pic>
    </p:spTree>
    <p:extLst>
      <p:ext uri="{BB962C8B-B14F-4D97-AF65-F5344CB8AC3E}">
        <p14:creationId xmlns:p14="http://schemas.microsoft.com/office/powerpoint/2010/main" val="3864671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pic>
        <p:nvPicPr>
          <p:cNvPr id="3" name="Bildobjekt 2" descr="En bild som visar utomhus, personer, folksamling, snö&#10;&#10;Automatiskt genererad beskrivning">
            <a:extLst>
              <a:ext uri="{FF2B5EF4-FFF2-40B4-BE49-F238E27FC236}">
                <a16:creationId xmlns:a16="http://schemas.microsoft.com/office/drawing/2014/main" id="{63AAEBFD-F131-2041-81BF-7016DECE2D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127" y="1548488"/>
            <a:ext cx="6460953" cy="3947182"/>
          </a:xfrm>
          <a:prstGeom prst="rect">
            <a:avLst/>
          </a:prstGeom>
        </p:spPr>
      </p:pic>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400"/>
            </a:pPr>
            <a:r>
              <a:rPr lang="sv-SE" sz="1600" b="1" dirty="0">
                <a:solidFill>
                  <a:schemeClr val="bg1"/>
                </a:solidFill>
                <a:latin typeface="Calibri" panose="020F0502020204030204" pitchFamily="34" charset="0"/>
                <a:ea typeface="Arial"/>
                <a:cs typeface="Calibri" panose="020F0502020204030204" pitchFamily="34" charset="0"/>
              </a:rPr>
              <a:t>Bildens betydelseladdning – Fotografiets status som bevis</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7" name="Google Shape;453;p58">
            <a:extLst>
              <a:ext uri="{FF2B5EF4-FFF2-40B4-BE49-F238E27FC236}">
                <a16:creationId xmlns:a16="http://schemas.microsoft.com/office/drawing/2014/main" id="{6D66EC1B-7C4D-4247-B709-B4D626B840F0}"/>
              </a:ext>
            </a:extLst>
          </p:cNvPr>
          <p:cNvSpPr txBox="1"/>
          <p:nvPr/>
        </p:nvSpPr>
        <p:spPr>
          <a:xfrm>
            <a:off x="908573" y="901320"/>
            <a:ext cx="10374853" cy="541500"/>
          </a:xfrm>
          <a:prstGeom prst="rect">
            <a:avLst/>
          </a:prstGeom>
          <a:noFill/>
          <a:ln>
            <a:noFill/>
          </a:ln>
        </p:spPr>
        <p:txBody>
          <a:bodyPr spcFirstLastPara="1" wrap="square" lIns="91425" tIns="91425" rIns="91425" bIns="91425" anchor="t" anchorCtr="0">
            <a:noAutofit/>
          </a:bodyPr>
          <a:lstStyle/>
          <a:p>
            <a:pPr lvl="0" algn="ctr">
              <a:buSzPts val="1800"/>
            </a:pPr>
            <a:r>
              <a:rPr lang="sv-SE" sz="2000" dirty="0">
                <a:solidFill>
                  <a:schemeClr val="bg1"/>
                </a:solidFill>
                <a:latin typeface="Calibri" panose="020F0502020204030204" pitchFamily="34" charset="0"/>
                <a:cs typeface="Calibri" panose="020F0502020204030204" pitchFamily="34" charset="0"/>
              </a:rPr>
              <a:t>“Bevisa med foto” genom vinkling – välja bild/bildutsnitt som förstärker det egna syftet</a:t>
            </a:r>
          </a:p>
        </p:txBody>
      </p:sp>
      <p:pic>
        <p:nvPicPr>
          <p:cNvPr id="12" name="Bildobjekt 11" descr="En bild som visar utomhus, berg, himmel, byggnad&#10;&#10;Automatiskt genererad beskrivning">
            <a:extLst>
              <a:ext uri="{FF2B5EF4-FFF2-40B4-BE49-F238E27FC236}">
                <a16:creationId xmlns:a16="http://schemas.microsoft.com/office/drawing/2014/main" id="{1B3C1E25-AC90-FA4F-A870-5980C3BBA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73452" y="1549972"/>
            <a:ext cx="3844658" cy="3947182"/>
          </a:xfrm>
          <a:prstGeom prst="rect">
            <a:avLst/>
          </a:prstGeom>
        </p:spPr>
      </p:pic>
      <p:sp>
        <p:nvSpPr>
          <p:cNvPr id="16" name="Rektangel 15">
            <a:extLst>
              <a:ext uri="{FF2B5EF4-FFF2-40B4-BE49-F238E27FC236}">
                <a16:creationId xmlns:a16="http://schemas.microsoft.com/office/drawing/2014/main" id="{64181AEB-74F2-3F48-8A5B-DD7BD6EE0A91}"/>
              </a:ext>
            </a:extLst>
          </p:cNvPr>
          <p:cNvSpPr/>
          <p:nvPr/>
        </p:nvSpPr>
        <p:spPr>
          <a:xfrm>
            <a:off x="964664" y="5642343"/>
            <a:ext cx="10329648" cy="400110"/>
          </a:xfrm>
          <a:prstGeom prst="rect">
            <a:avLst/>
          </a:prstGeom>
        </p:spPr>
        <p:txBody>
          <a:bodyPr wrap="square">
            <a:spAutoFit/>
          </a:bodyPr>
          <a:lstStyle/>
          <a:p>
            <a:pPr lvl="0">
              <a:buSzPts val="1800"/>
            </a:pPr>
            <a:r>
              <a:rPr lang="sv-SE" sz="2000" dirty="0">
                <a:solidFill>
                  <a:schemeClr val="bg1"/>
                </a:solidFill>
                <a:latin typeface="Calibri" panose="020F0502020204030204" pitchFamily="34" charset="0"/>
                <a:cs typeface="Calibri" panose="020F0502020204030204" pitchFamily="34" charset="0"/>
              </a:rPr>
              <a:t>Båda bilderna visar samma händelse: USA:s president Donald </a:t>
            </a:r>
            <a:r>
              <a:rPr lang="sv-SE" sz="2000" dirty="0" err="1">
                <a:solidFill>
                  <a:schemeClr val="bg1"/>
                </a:solidFill>
                <a:latin typeface="Calibri" panose="020F0502020204030204" pitchFamily="34" charset="0"/>
                <a:cs typeface="Calibri" panose="020F0502020204030204" pitchFamily="34" charset="0"/>
              </a:rPr>
              <a:t>Trumps</a:t>
            </a:r>
            <a:r>
              <a:rPr lang="sv-SE" sz="2000" dirty="0">
                <a:solidFill>
                  <a:schemeClr val="bg1"/>
                </a:solidFill>
                <a:latin typeface="Calibri" panose="020F0502020204030204" pitchFamily="34" charset="0"/>
                <a:cs typeface="Calibri" panose="020F0502020204030204" pitchFamily="34" charset="0"/>
              </a:rPr>
              <a:t> installation 20 januari 2017. </a:t>
            </a:r>
          </a:p>
        </p:txBody>
      </p:sp>
      <p:sp>
        <p:nvSpPr>
          <p:cNvPr id="18" name="Rektangel 17">
            <a:extLst>
              <a:ext uri="{FF2B5EF4-FFF2-40B4-BE49-F238E27FC236}">
                <a16:creationId xmlns:a16="http://schemas.microsoft.com/office/drawing/2014/main" id="{D1830514-7C38-B54F-BBCB-71FB28F358F5}"/>
              </a:ext>
            </a:extLst>
          </p:cNvPr>
          <p:cNvSpPr/>
          <p:nvPr/>
        </p:nvSpPr>
        <p:spPr>
          <a:xfrm>
            <a:off x="611127" y="4473760"/>
            <a:ext cx="6460954" cy="1023393"/>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F6635CFB-A10B-2543-9B67-B242359DF6AD}"/>
              </a:ext>
            </a:extLst>
          </p:cNvPr>
          <p:cNvSpPr/>
          <p:nvPr/>
        </p:nvSpPr>
        <p:spPr>
          <a:xfrm>
            <a:off x="783880" y="4569957"/>
            <a:ext cx="5128547" cy="830997"/>
          </a:xfrm>
          <a:prstGeom prst="rect">
            <a:avLst/>
          </a:prstGeom>
        </p:spPr>
        <p:txBody>
          <a:bodyPr wrap="square">
            <a:spAutoFit/>
          </a:bodyPr>
          <a:lstStyle/>
          <a:p>
            <a:r>
              <a:rPr lang="sv-SE" sz="1600" dirty="0">
                <a:solidFill>
                  <a:schemeClr val="bg1"/>
                </a:solidFill>
                <a:latin typeface="Calibri" panose="020F0502020204030204" pitchFamily="34" charset="0"/>
                <a:cs typeface="Calibri" panose="020F0502020204030204" pitchFamily="34" charset="0"/>
              </a:rPr>
              <a:t>I den vänstra bilden har fotografen riktat kameran så att de tomma ytorna utesluts. På så sätt skapas illusionen av att fler åskådare var närvarande. </a:t>
            </a:r>
          </a:p>
        </p:txBody>
      </p:sp>
      <p:sp>
        <p:nvSpPr>
          <p:cNvPr id="20" name="Rektangel 19">
            <a:extLst>
              <a:ext uri="{FF2B5EF4-FFF2-40B4-BE49-F238E27FC236}">
                <a16:creationId xmlns:a16="http://schemas.microsoft.com/office/drawing/2014/main" id="{4CFBB5B5-C5FF-5E4D-80EA-8D29A78173E3}"/>
              </a:ext>
            </a:extLst>
          </p:cNvPr>
          <p:cNvSpPr/>
          <p:nvPr/>
        </p:nvSpPr>
        <p:spPr>
          <a:xfrm>
            <a:off x="7373453" y="4473760"/>
            <a:ext cx="3844658" cy="1023393"/>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57864499-0A86-174F-806F-4ADFB13339CB}"/>
              </a:ext>
            </a:extLst>
          </p:cNvPr>
          <p:cNvSpPr/>
          <p:nvPr/>
        </p:nvSpPr>
        <p:spPr>
          <a:xfrm>
            <a:off x="7529304" y="4569957"/>
            <a:ext cx="3463083" cy="830997"/>
          </a:xfrm>
          <a:prstGeom prst="rect">
            <a:avLst/>
          </a:prstGeom>
        </p:spPr>
        <p:txBody>
          <a:bodyPr wrap="square">
            <a:spAutoFit/>
          </a:bodyPr>
          <a:lstStyle/>
          <a:p>
            <a:pPr lvl="0">
              <a:buClr>
                <a:schemeClr val="dk1"/>
              </a:buClr>
              <a:buSzPts val="1100"/>
            </a:pPr>
            <a:r>
              <a:rPr lang="sv-SE" sz="1600" dirty="0">
                <a:solidFill>
                  <a:schemeClr val="bg1"/>
                </a:solidFill>
                <a:latin typeface="Calibri" panose="020F0502020204030204" pitchFamily="34" charset="0"/>
                <a:cs typeface="Calibri" panose="020F0502020204030204" pitchFamily="34" charset="0"/>
              </a:rPr>
              <a:t>Den högra bilden är ett flygfoto som avslöjar den glesa folkmassan och de  tomma ytorna.</a:t>
            </a:r>
          </a:p>
        </p:txBody>
      </p:sp>
    </p:spTree>
    <p:extLst>
      <p:ext uri="{BB962C8B-B14F-4D97-AF65-F5344CB8AC3E}">
        <p14:creationId xmlns:p14="http://schemas.microsoft.com/office/powerpoint/2010/main" val="199423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Clr>
                <a:schemeClr val="dk1"/>
              </a:buClr>
              <a:buSzPts val="1100"/>
            </a:pPr>
            <a:r>
              <a:rPr lang="sv-SE" sz="1600" b="1" dirty="0">
                <a:solidFill>
                  <a:schemeClr val="bg1"/>
                </a:solidFill>
                <a:latin typeface="Calibri"/>
                <a:ea typeface="Calibri"/>
                <a:cs typeface="Calibri"/>
                <a:sym typeface="Calibri"/>
              </a:rPr>
              <a:t>Bildens betydelseladdning – Ny bildteknologi som utmanar den källkritiska blicken</a:t>
            </a:r>
            <a:endParaRPr lang="sv-SE" sz="1600" b="1" dirty="0">
              <a:solidFill>
                <a:schemeClr val="bg1"/>
              </a:solidFill>
              <a:latin typeface="Arial"/>
              <a:ea typeface="Arial"/>
              <a:cs typeface="Arial"/>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4" name="Onlinemedia 3" descr="Slide nr 49.mp4">
            <a:hlinkClick r:id="" action="ppaction://media"/>
            <a:extLst>
              <a:ext uri="{FF2B5EF4-FFF2-40B4-BE49-F238E27FC236}">
                <a16:creationId xmlns:a16="http://schemas.microsoft.com/office/drawing/2014/main" id="{479752F7-761F-CA48-BFB6-029331C259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1745" y="721157"/>
            <a:ext cx="9808509" cy="5517286"/>
          </a:xfrm>
          <a:prstGeom prst="rect">
            <a:avLst/>
          </a:prstGeom>
        </p:spPr>
      </p:pic>
    </p:spTree>
    <p:extLst>
      <p:ext uri="{BB962C8B-B14F-4D97-AF65-F5344CB8AC3E}">
        <p14:creationId xmlns:p14="http://schemas.microsoft.com/office/powerpoint/2010/main" val="6580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Clr>
                <a:schemeClr val="dk1"/>
              </a:buClr>
              <a:buSzPts val="1100"/>
            </a:pPr>
            <a:r>
              <a:rPr lang="sv-SE" sz="1600" b="1" dirty="0">
                <a:solidFill>
                  <a:schemeClr val="bg1"/>
                </a:solidFill>
                <a:latin typeface="Calibri"/>
                <a:ea typeface="Calibri"/>
                <a:cs typeface="Calibri"/>
                <a:sym typeface="Calibri"/>
              </a:rPr>
              <a:t>Bildens betydelseladdning – Ny bildteknologi som utmanar den källkritiska blicken</a:t>
            </a:r>
            <a:endParaRPr lang="sv-SE" sz="1600" b="1" dirty="0">
              <a:solidFill>
                <a:schemeClr val="bg1"/>
              </a:solidFill>
              <a:latin typeface="Arial"/>
              <a:ea typeface="Arial"/>
              <a:cs typeface="Arial"/>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TV, inomhus, person, skärm&#10;&#10;Automatiskt genererad beskrivning">
            <a:extLst>
              <a:ext uri="{FF2B5EF4-FFF2-40B4-BE49-F238E27FC236}">
                <a16:creationId xmlns:a16="http://schemas.microsoft.com/office/drawing/2014/main" id="{69443519-2799-3F4D-8D77-43750C432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5087" y="896282"/>
            <a:ext cx="7561825" cy="5152516"/>
          </a:xfrm>
          <a:prstGeom prst="rect">
            <a:avLst/>
          </a:prstGeom>
          <a:ln>
            <a:solidFill>
              <a:schemeClr val="bg1"/>
            </a:solidFill>
          </a:ln>
        </p:spPr>
      </p:pic>
    </p:spTree>
    <p:extLst>
      <p:ext uri="{BB962C8B-B14F-4D97-AF65-F5344CB8AC3E}">
        <p14:creationId xmlns:p14="http://schemas.microsoft.com/office/powerpoint/2010/main" val="2672322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objekt 3" descr="En bild som visar text, karta&#10;&#10;Automatiskt genererad beskrivning">
            <a:extLst>
              <a:ext uri="{FF2B5EF4-FFF2-40B4-BE49-F238E27FC236}">
                <a16:creationId xmlns:a16="http://schemas.microsoft.com/office/drawing/2014/main" id="{C09B6682-528D-F545-B7C2-BDF7A05645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15985" y="1050081"/>
            <a:ext cx="9160030" cy="4707510"/>
          </a:xfrm>
          <a:prstGeom prst="rect">
            <a:avLst/>
          </a:prstGeom>
        </p:spPr>
      </p:pic>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är tätt sammankopplade med hur vi tänker</a:t>
            </a:r>
          </a:p>
        </p:txBody>
      </p:sp>
    </p:spTree>
    <p:extLst>
      <p:ext uri="{BB962C8B-B14F-4D97-AF65-F5344CB8AC3E}">
        <p14:creationId xmlns:p14="http://schemas.microsoft.com/office/powerpoint/2010/main" val="2520579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Clr>
                <a:schemeClr val="dk1"/>
              </a:buClr>
              <a:buSzPts val="1100"/>
            </a:pPr>
            <a:r>
              <a:rPr lang="sv-SE" sz="1600" b="1" dirty="0">
                <a:solidFill>
                  <a:schemeClr val="bg1"/>
                </a:solidFill>
                <a:latin typeface="Calibri"/>
                <a:ea typeface="Calibri"/>
                <a:cs typeface="Calibri"/>
                <a:sym typeface="Calibri"/>
              </a:rPr>
              <a:t>Bildens betydelseladdning – Ny bildteknologi som utmanar den källkritiska blicken</a:t>
            </a:r>
            <a:endParaRPr lang="sv-SE" sz="1600" b="1" dirty="0">
              <a:solidFill>
                <a:schemeClr val="bg1"/>
              </a:solidFill>
              <a:latin typeface="Arial"/>
              <a:ea typeface="Arial"/>
              <a:cs typeface="Arial"/>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bubbla, objekt, byggnad&#10;&#10;Automatiskt genererad beskrivning">
            <a:extLst>
              <a:ext uri="{FF2B5EF4-FFF2-40B4-BE49-F238E27FC236}">
                <a16:creationId xmlns:a16="http://schemas.microsoft.com/office/drawing/2014/main" id="{5BA3EE5C-266D-CF4F-9BCF-57BB8BC40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6056" y="932309"/>
            <a:ext cx="6610523" cy="4258277"/>
          </a:xfrm>
          <a:prstGeom prst="rect">
            <a:avLst/>
          </a:prstGeom>
        </p:spPr>
      </p:pic>
      <p:pic>
        <p:nvPicPr>
          <p:cNvPr id="14" name="Bildobjekt 13" descr="En bild som visar inomhus, dator, elektronik, tangentbord&#10;&#10;Automatiskt genererad beskrivning">
            <a:extLst>
              <a:ext uri="{FF2B5EF4-FFF2-40B4-BE49-F238E27FC236}">
                <a16:creationId xmlns:a16="http://schemas.microsoft.com/office/drawing/2014/main" id="{6F0A3362-93C7-8E42-9EA9-4C84EE26D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21" y="1022244"/>
            <a:ext cx="3964854" cy="2644055"/>
          </a:xfrm>
          <a:prstGeom prst="rect">
            <a:avLst/>
          </a:prstGeom>
        </p:spPr>
      </p:pic>
      <p:pic>
        <p:nvPicPr>
          <p:cNvPr id="12" name="Bildobjekt 11" descr="En bild som visar person, kvinna, håller, himmel&#10;&#10;Automatiskt genererad beskrivning">
            <a:extLst>
              <a:ext uri="{FF2B5EF4-FFF2-40B4-BE49-F238E27FC236}">
                <a16:creationId xmlns:a16="http://schemas.microsoft.com/office/drawing/2014/main" id="{5557BF3E-700D-814A-8EBF-DA557FB129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7221" y="3509726"/>
            <a:ext cx="3966084" cy="2644055"/>
          </a:xfrm>
          <a:prstGeom prst="rect">
            <a:avLst/>
          </a:prstGeom>
        </p:spPr>
      </p:pic>
    </p:spTree>
    <p:extLst>
      <p:ext uri="{BB962C8B-B14F-4D97-AF65-F5344CB8AC3E}">
        <p14:creationId xmlns:p14="http://schemas.microsoft.com/office/powerpoint/2010/main" val="3024058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Clr>
                <a:schemeClr val="dk1"/>
              </a:buClr>
              <a:buSzPts val="1100"/>
            </a:pPr>
            <a:r>
              <a:rPr lang="sv-SE" sz="1600" b="1" dirty="0">
                <a:solidFill>
                  <a:schemeClr val="bg1"/>
                </a:solidFill>
                <a:latin typeface="Calibri"/>
                <a:ea typeface="Calibri"/>
                <a:cs typeface="Calibri"/>
                <a:sym typeface="Calibri"/>
              </a:rPr>
              <a:t>Bildens betydelseladdning – Ny bildteknologi som utmanar den källkritiska blicken</a:t>
            </a:r>
            <a:endParaRPr lang="sv-SE" sz="1600" b="1" dirty="0">
              <a:solidFill>
                <a:schemeClr val="bg1"/>
              </a:solidFill>
              <a:latin typeface="Arial"/>
              <a:ea typeface="Arial"/>
              <a:cs typeface="Arial"/>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foto, står, person, grupp&#10;&#10;Automatiskt genererad beskrivning">
            <a:extLst>
              <a:ext uri="{FF2B5EF4-FFF2-40B4-BE49-F238E27FC236}">
                <a16:creationId xmlns:a16="http://schemas.microsoft.com/office/drawing/2014/main" id="{81D13C21-1082-5C48-B4BB-84E140EBA1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5636" y="1086947"/>
            <a:ext cx="6620728" cy="4684105"/>
          </a:xfrm>
          <a:prstGeom prst="rect">
            <a:avLst/>
          </a:prstGeom>
        </p:spPr>
      </p:pic>
    </p:spTree>
    <p:extLst>
      <p:ext uri="{BB962C8B-B14F-4D97-AF65-F5344CB8AC3E}">
        <p14:creationId xmlns:p14="http://schemas.microsoft.com/office/powerpoint/2010/main" val="2000906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Sammanfattning</a:t>
            </a: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8" name="Google Shape;340;p41">
            <a:extLst>
              <a:ext uri="{FF2B5EF4-FFF2-40B4-BE49-F238E27FC236}">
                <a16:creationId xmlns:a16="http://schemas.microsoft.com/office/drawing/2014/main" id="{0DBD7B43-F330-204E-B627-D5A742F24605}"/>
              </a:ext>
            </a:extLst>
          </p:cNvPr>
          <p:cNvSpPr txBox="1"/>
          <p:nvPr/>
        </p:nvSpPr>
        <p:spPr>
          <a:xfrm>
            <a:off x="347850" y="4720638"/>
            <a:ext cx="10918863" cy="990598"/>
          </a:xfrm>
          <a:prstGeom prst="rect">
            <a:avLst/>
          </a:prstGeom>
          <a:noFill/>
          <a:ln>
            <a:noFill/>
          </a:ln>
        </p:spPr>
        <p:txBody>
          <a:bodyPr spcFirstLastPara="1" wrap="square" lIns="91425" tIns="91425" rIns="91425" bIns="91425" anchor="ctr" anchorCtr="0">
            <a:noAutofit/>
          </a:bodyPr>
          <a:lstStyle/>
          <a:p>
            <a:pPr marL="342900" lvl="1" indent="-342900" fontAlgn="base">
              <a:lnSpc>
                <a:spcPts val="2600"/>
              </a:lnSpc>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Ny teknik skapar nya möjligheter men även nya sätt att ljuga med bild.</a:t>
            </a:r>
          </a:p>
          <a:p>
            <a:pPr marL="342900" lvl="0" indent="-342900" fontAlgn="base">
              <a:lnSpc>
                <a:spcPts val="2600"/>
              </a:lnSpc>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Den snabba bildteknologiska utvecklingen ställer oss inför nya utmaningar:</a:t>
            </a:r>
          </a:p>
        </p:txBody>
      </p:sp>
      <p:sp>
        <p:nvSpPr>
          <p:cNvPr id="2" name="Rektangel 1">
            <a:extLst>
              <a:ext uri="{FF2B5EF4-FFF2-40B4-BE49-F238E27FC236}">
                <a16:creationId xmlns:a16="http://schemas.microsoft.com/office/drawing/2014/main" id="{E58000C6-D07F-2246-9FC5-A86821B7513F}"/>
              </a:ext>
            </a:extLst>
          </p:cNvPr>
          <p:cNvSpPr/>
          <p:nvPr/>
        </p:nvSpPr>
        <p:spPr>
          <a:xfrm>
            <a:off x="347850" y="1155702"/>
            <a:ext cx="8937665" cy="1759456"/>
          </a:xfrm>
          <a:prstGeom prst="rect">
            <a:avLst/>
          </a:prstGeom>
        </p:spPr>
        <p:txBody>
          <a:bodyPr wrap="square">
            <a:spAutoFit/>
          </a:bodyPr>
          <a:lstStyle/>
          <a:p>
            <a:pPr marL="285750" lvl="0" indent="-285750" fontAlgn="base">
              <a:lnSpc>
                <a:spcPts val="2600"/>
              </a:lnSpc>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Ett fotografi bär på idéen om ett sanningsanspråk – att den har förmågan att avbilda verkligheten på ett troget sätt. </a:t>
            </a:r>
          </a:p>
          <a:p>
            <a:pPr marL="285750" lvl="0" indent="-285750" fontAlgn="base">
              <a:lnSpc>
                <a:spcPts val="2600"/>
              </a:lnSpc>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Inom vissa sammanhang används fotografier som tillförlitliga bevis, vilket bidrar till fotografiers status som “bevis”.</a:t>
            </a:r>
          </a:p>
          <a:p>
            <a:pPr marL="285750" lvl="0" indent="-285750" fontAlgn="base">
              <a:lnSpc>
                <a:spcPts val="2600"/>
              </a:lnSpc>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Sex tekniker för att vinkla och ljuga med fotografier:</a:t>
            </a:r>
          </a:p>
        </p:txBody>
      </p:sp>
      <p:sp>
        <p:nvSpPr>
          <p:cNvPr id="3" name="Rektangel 2">
            <a:extLst>
              <a:ext uri="{FF2B5EF4-FFF2-40B4-BE49-F238E27FC236}">
                <a16:creationId xmlns:a16="http://schemas.microsoft.com/office/drawing/2014/main" id="{882C1447-81EF-834C-8FF9-8413891ADA90}"/>
              </a:ext>
            </a:extLst>
          </p:cNvPr>
          <p:cNvSpPr/>
          <p:nvPr/>
        </p:nvSpPr>
        <p:spPr>
          <a:xfrm>
            <a:off x="642257" y="2817188"/>
            <a:ext cx="9024258" cy="2067233"/>
          </a:xfrm>
          <a:prstGeom prst="rect">
            <a:avLst/>
          </a:prstGeom>
        </p:spPr>
        <p:txBody>
          <a:bodyPr wrap="square">
            <a:spAutoFit/>
          </a:bodyPr>
          <a:lstStyle/>
          <a:p>
            <a:pPr marL="342900" lvl="1" indent="-342900" fontAlgn="base">
              <a:lnSpc>
                <a:spcPts val="22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Arrangera.</a:t>
            </a:r>
          </a:p>
          <a:p>
            <a:pPr marL="342900" lvl="1" indent="-342900" fontAlgn="base">
              <a:lnSpc>
                <a:spcPts val="22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Manipulera.</a:t>
            </a:r>
          </a:p>
          <a:p>
            <a:pPr marL="342900" lvl="1" indent="-342900" fontAlgn="base">
              <a:lnSpc>
                <a:spcPts val="22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Byta sammanhang/vinkel.</a:t>
            </a:r>
          </a:p>
          <a:p>
            <a:pPr marL="342900" lvl="1" indent="-342900" fontAlgn="base">
              <a:lnSpc>
                <a:spcPts val="22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Kombinera olika fotografier.</a:t>
            </a:r>
          </a:p>
          <a:p>
            <a:pPr marL="342900" lvl="1" indent="-342900" fontAlgn="base">
              <a:lnSpc>
                <a:spcPts val="22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Välja bild/bildutsnitt som förstärker det egna syftet.</a:t>
            </a:r>
          </a:p>
          <a:p>
            <a:pPr marL="342900" lvl="0" indent="-342900" fontAlgn="base">
              <a:lnSpc>
                <a:spcPts val="22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Kameran som ögonvittne – en livevideo eller en skakig mobiltelefon-film ger ofta en känsla av äkthet men kan förvanskas genom text eller byte av sammanhang.</a:t>
            </a:r>
          </a:p>
        </p:txBody>
      </p:sp>
      <p:sp>
        <p:nvSpPr>
          <p:cNvPr id="4" name="Rektangel 3">
            <a:extLst>
              <a:ext uri="{FF2B5EF4-FFF2-40B4-BE49-F238E27FC236}">
                <a16:creationId xmlns:a16="http://schemas.microsoft.com/office/drawing/2014/main" id="{04768DD0-F1BC-BF45-9B0B-2E9B02E0C9F3}"/>
              </a:ext>
            </a:extLst>
          </p:cNvPr>
          <p:cNvSpPr/>
          <p:nvPr/>
        </p:nvSpPr>
        <p:spPr>
          <a:xfrm>
            <a:off x="642256" y="5558836"/>
            <a:ext cx="11408229" cy="606897"/>
          </a:xfrm>
          <a:prstGeom prst="rect">
            <a:avLst/>
          </a:prstGeom>
        </p:spPr>
        <p:txBody>
          <a:bodyPr wrap="square">
            <a:spAutoFit/>
          </a:bodyPr>
          <a:lstStyle/>
          <a:p>
            <a:pPr marL="285750" lvl="0" indent="-285750" fontAlgn="base">
              <a:lnSpc>
                <a:spcPts val="20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Hur förhåller vi oss till den nya förfinade tekniken som möjliggör nya sätt att manipulera bilder?</a:t>
            </a:r>
          </a:p>
          <a:p>
            <a:pPr marL="285750" lvl="0" indent="-285750">
              <a:lnSpc>
                <a:spcPts val="2000"/>
              </a:lnSpc>
              <a:buClr>
                <a:schemeClr val="bg1"/>
              </a:buClr>
              <a:buFont typeface="Arial" panose="020B0604020202020204" pitchFamily="34" charset="0"/>
              <a:buChar char="•"/>
            </a:pPr>
            <a:r>
              <a:rPr lang="sv-SE" sz="2000" dirty="0">
                <a:solidFill>
                  <a:schemeClr val="bg1"/>
                </a:solidFill>
                <a:latin typeface="Calibri" panose="020F0502020204030204" pitchFamily="34" charset="0"/>
                <a:cs typeface="Calibri" panose="020F0502020204030204" pitchFamily="34" charset="0"/>
              </a:rPr>
              <a:t>Hur förändras vår syn på en bilds avsändare och syfte när artificiell intelligens kan skapa egna bilder?</a:t>
            </a:r>
            <a:endParaRPr lang="sv-SE" sz="2000" dirty="0"/>
          </a:p>
        </p:txBody>
      </p:sp>
    </p:spTree>
    <p:extLst>
      <p:ext uri="{BB962C8B-B14F-4D97-AF65-F5344CB8AC3E}">
        <p14:creationId xmlns:p14="http://schemas.microsoft.com/office/powerpoint/2010/main" val="1713458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pic>
        <p:nvPicPr>
          <p:cNvPr id="3" name="Bildobjekt 2" descr="En bild som visar kläder&#10;&#10;Automatiskt genererad beskrivning">
            <a:extLst>
              <a:ext uri="{FF2B5EF4-FFF2-40B4-BE49-F238E27FC236}">
                <a16:creationId xmlns:a16="http://schemas.microsoft.com/office/drawing/2014/main" id="{027A15DE-00D7-5F44-881A-FDB003C59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757" y="499954"/>
            <a:ext cx="4215593" cy="5858092"/>
          </a:xfrm>
          <a:prstGeom prst="rect">
            <a:avLst/>
          </a:prstGeom>
          <a:effectLst>
            <a:outerShdw blurRad="50800" dist="38100" dir="2700000" algn="tl" rotWithShape="0">
              <a:prstClr val="black">
                <a:alpha val="40000"/>
              </a:prstClr>
            </a:outerShdw>
          </a:effectLst>
        </p:spPr>
      </p:pic>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3 – Praktisk övning</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4"/>
            <a:ext cx="6365579"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ct val="100000"/>
            </a:pPr>
            <a:r>
              <a:rPr lang="sv-SE" sz="3600" dirty="0">
                <a:solidFill>
                  <a:schemeClr val="bg1"/>
                </a:solidFill>
                <a:latin typeface="Calibri" panose="020F0502020204030204" pitchFamily="34" charset="0"/>
                <a:ea typeface="Arial"/>
                <a:cs typeface="Calibri" panose="020F0502020204030204" pitchFamily="34" charset="0"/>
              </a:rPr>
              <a:t>Fotografiets status som bevis.</a:t>
            </a:r>
            <a:endParaRPr lang="sv-SE" sz="3600" b="1" spc="-200" dirty="0">
              <a:solidFill>
                <a:schemeClr val="bg1"/>
              </a:solidFill>
              <a:latin typeface="Calibri" panose="020F0502020204030204" pitchFamily="34" charset="0"/>
              <a:cs typeface="Calibri" panose="020F0502020204030204" pitchFamily="34" charset="0"/>
            </a:endParaRPr>
          </a:p>
        </p:txBody>
      </p:sp>
      <p:sp>
        <p:nvSpPr>
          <p:cNvPr id="9" name="Ellips 8">
            <a:extLst>
              <a:ext uri="{FF2B5EF4-FFF2-40B4-BE49-F238E27FC236}">
                <a16:creationId xmlns:a16="http://schemas.microsoft.com/office/drawing/2014/main" id="{5CE44A49-43F8-FB4D-867D-0268AAA2B72D}"/>
              </a:ext>
            </a:extLst>
          </p:cNvPr>
          <p:cNvSpPr/>
          <p:nvPr/>
        </p:nvSpPr>
        <p:spPr>
          <a:xfrm>
            <a:off x="6714348" y="777696"/>
            <a:ext cx="1086953" cy="10869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B6644A59-3205-7C42-82BB-9C1B9035C1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2435" y="1079500"/>
            <a:ext cx="454322" cy="454322"/>
          </a:xfrm>
          <a:prstGeom prst="rect">
            <a:avLst/>
          </a:prstGeom>
        </p:spPr>
      </p:pic>
    </p:spTree>
    <p:extLst>
      <p:ext uri="{BB962C8B-B14F-4D97-AF65-F5344CB8AC3E}">
        <p14:creationId xmlns:p14="http://schemas.microsoft.com/office/powerpoint/2010/main" val="2407504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4</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3"/>
            <a:ext cx="10027558" cy="408947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Bilders betydelseladdning – h</a:t>
            </a:r>
            <a:r>
              <a:rPr lang="sv-SE" sz="3600" dirty="0">
                <a:solidFill>
                  <a:schemeClr val="bg1"/>
                </a:solidFill>
                <a:latin typeface="Calibri" panose="020F0502020204030204" pitchFamily="34" charset="0"/>
                <a:cs typeface="Calibri" panose="020F0502020204030204" pitchFamily="34" charset="0"/>
              </a:rPr>
              <a:t>ur f</a:t>
            </a:r>
            <a:r>
              <a:rPr lang="sv-SE" sz="3600" dirty="0">
                <a:solidFill>
                  <a:schemeClr val="bg1"/>
                </a:solidFill>
                <a:latin typeface="Calibri" panose="020F0502020204030204" pitchFamily="34" charset="0"/>
                <a:ea typeface="Arial"/>
                <a:cs typeface="Calibri" panose="020F0502020204030204" pitchFamily="34" charset="0"/>
              </a:rPr>
              <a:t>lera bilder kan skapa mönster som berättar mer än varje enskild bild. Om </a:t>
            </a:r>
            <a:r>
              <a:rPr lang="sv-SE" sz="3600" dirty="0" err="1">
                <a:solidFill>
                  <a:schemeClr val="bg1"/>
                </a:solidFill>
                <a:latin typeface="Calibri" panose="020F0502020204030204" pitchFamily="34" charset="0"/>
                <a:ea typeface="Arial"/>
                <a:cs typeface="Calibri" panose="020F0502020204030204" pitchFamily="34" charset="0"/>
              </a:rPr>
              <a:t>stereotypisering</a:t>
            </a:r>
            <a:r>
              <a:rPr lang="sv-SE" sz="3600" dirty="0">
                <a:solidFill>
                  <a:schemeClr val="bg1"/>
                </a:solidFill>
                <a:latin typeface="Calibri" panose="020F0502020204030204" pitchFamily="34" charset="0"/>
                <a:ea typeface="Arial"/>
                <a:cs typeface="Calibri" panose="020F0502020204030204" pitchFamily="34" charset="0"/>
              </a:rPr>
              <a:t>, </a:t>
            </a:r>
            <a:r>
              <a:rPr lang="sv-SE" sz="3600" dirty="0" err="1">
                <a:solidFill>
                  <a:schemeClr val="bg1"/>
                </a:solidFill>
                <a:latin typeface="Calibri" panose="020F0502020204030204" pitchFamily="34" charset="0"/>
                <a:ea typeface="Arial"/>
                <a:cs typeface="Calibri" panose="020F0502020204030204" pitchFamily="34" charset="0"/>
              </a:rPr>
              <a:t>influencers</a:t>
            </a:r>
            <a:r>
              <a:rPr lang="sv-SE" sz="3600" dirty="0">
                <a:solidFill>
                  <a:schemeClr val="bg1"/>
                </a:solidFill>
                <a:latin typeface="Calibri" panose="020F0502020204030204" pitchFamily="34" charset="0"/>
                <a:ea typeface="Arial"/>
                <a:cs typeface="Calibri" panose="020F0502020204030204" pitchFamily="34" charset="0"/>
              </a:rPr>
              <a:t> och berättande med rörliga bilder. </a:t>
            </a:r>
            <a:endParaRPr lang="sv-SE" dirty="0">
              <a:solidFill>
                <a:schemeClr val="bg1"/>
              </a:solidFill>
              <a:latin typeface="Calibri" panose="020F0502020204030204" pitchFamily="34" charset="0"/>
              <a:ea typeface="Arial"/>
              <a:cs typeface="Calibri" panose="020F0502020204030204" pitchFamily="34" charset="0"/>
            </a:endParaRPr>
          </a:p>
        </p:txBody>
      </p:sp>
    </p:spTree>
    <p:extLst>
      <p:ext uri="{BB962C8B-B14F-4D97-AF65-F5344CB8AC3E}">
        <p14:creationId xmlns:p14="http://schemas.microsoft.com/office/powerpoint/2010/main" val="29260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13" name="Rektangel 12">
            <a:extLst>
              <a:ext uri="{FF2B5EF4-FFF2-40B4-BE49-F238E27FC236}">
                <a16:creationId xmlns:a16="http://schemas.microsoft.com/office/drawing/2014/main" id="{5C5DA6BD-6BA3-884E-8885-3A17E31F4DDF}"/>
              </a:ext>
            </a:extLst>
          </p:cNvPr>
          <p:cNvSpPr/>
          <p:nvPr/>
        </p:nvSpPr>
        <p:spPr>
          <a:xfrm>
            <a:off x="1464128" y="1079500"/>
            <a:ext cx="9263744" cy="47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800"/>
            </a:pPr>
            <a:r>
              <a:rPr lang="sv-SE" sz="1600" b="1" dirty="0">
                <a:solidFill>
                  <a:schemeClr val="bg1"/>
                </a:solidFill>
                <a:latin typeface="Calibri" panose="020F0502020204030204" pitchFamily="34" charset="0"/>
                <a:ea typeface="Arial"/>
                <a:cs typeface="Calibri" panose="020F0502020204030204" pitchFamily="34" charset="0"/>
              </a:rPr>
              <a:t>Bilders betydelseladdning – hur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Stereotypisering</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6" name="Google Shape;523;p66">
            <a:extLst>
              <a:ext uri="{FF2B5EF4-FFF2-40B4-BE49-F238E27FC236}">
                <a16:creationId xmlns:a16="http://schemas.microsoft.com/office/drawing/2014/main" id="{A6856BA8-882D-B24C-8599-3C90F3251583}"/>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04498" y="996042"/>
            <a:ext cx="3785179" cy="2837492"/>
          </a:xfrm>
          <a:prstGeom prst="rect">
            <a:avLst/>
          </a:prstGeom>
          <a:noFill/>
          <a:ln>
            <a:noFill/>
          </a:ln>
        </p:spPr>
      </p:pic>
      <p:pic>
        <p:nvPicPr>
          <p:cNvPr id="7" name="Google Shape;524;p66">
            <a:extLst>
              <a:ext uri="{FF2B5EF4-FFF2-40B4-BE49-F238E27FC236}">
                <a16:creationId xmlns:a16="http://schemas.microsoft.com/office/drawing/2014/main" id="{BA848CEA-7ECD-714F-B682-7B6242B04B2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40483" y="3267531"/>
            <a:ext cx="1807210" cy="2410482"/>
          </a:xfrm>
          <a:prstGeom prst="rect">
            <a:avLst/>
          </a:prstGeom>
          <a:noFill/>
          <a:ln>
            <a:noFill/>
          </a:ln>
        </p:spPr>
      </p:pic>
      <p:pic>
        <p:nvPicPr>
          <p:cNvPr id="8" name="Google Shape;525;p66">
            <a:extLst>
              <a:ext uri="{FF2B5EF4-FFF2-40B4-BE49-F238E27FC236}">
                <a16:creationId xmlns:a16="http://schemas.microsoft.com/office/drawing/2014/main" id="{18359C23-B77C-D445-9E02-D8C162F1651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563969" y="1716103"/>
            <a:ext cx="2449814" cy="3102855"/>
          </a:xfrm>
          <a:prstGeom prst="rect">
            <a:avLst/>
          </a:prstGeom>
          <a:noFill/>
          <a:ln>
            <a:noFill/>
          </a:ln>
        </p:spPr>
      </p:pic>
      <p:pic>
        <p:nvPicPr>
          <p:cNvPr id="11" name="Google Shape;526;p66">
            <a:extLst>
              <a:ext uri="{FF2B5EF4-FFF2-40B4-BE49-F238E27FC236}">
                <a16:creationId xmlns:a16="http://schemas.microsoft.com/office/drawing/2014/main" id="{BE14AFE1-B9BF-8C4E-9F2E-94D4CF0F6D8F}"/>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583894" y="3197050"/>
            <a:ext cx="3785179" cy="2837492"/>
          </a:xfrm>
          <a:prstGeom prst="rect">
            <a:avLst/>
          </a:prstGeom>
          <a:noFill/>
          <a:ln>
            <a:noFill/>
          </a:ln>
        </p:spPr>
      </p:pic>
      <p:pic>
        <p:nvPicPr>
          <p:cNvPr id="12" name="Google Shape;527;p66">
            <a:extLst>
              <a:ext uri="{FF2B5EF4-FFF2-40B4-BE49-F238E27FC236}">
                <a16:creationId xmlns:a16="http://schemas.microsoft.com/office/drawing/2014/main" id="{8AC6A994-F895-3445-8195-90F23F5F15D7}"/>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249400" y="1028700"/>
            <a:ext cx="5875632" cy="4404585"/>
          </a:xfrm>
          <a:prstGeom prst="rect">
            <a:avLst/>
          </a:prstGeom>
          <a:noFill/>
          <a:ln>
            <a:noFill/>
          </a:ln>
        </p:spPr>
      </p:pic>
    </p:spTree>
    <p:extLst>
      <p:ext uri="{BB962C8B-B14F-4D97-AF65-F5344CB8AC3E}">
        <p14:creationId xmlns:p14="http://schemas.microsoft.com/office/powerpoint/2010/main" val="343014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800"/>
            </a:pPr>
            <a:r>
              <a:rPr lang="sv-SE" sz="1600" b="1" dirty="0">
                <a:solidFill>
                  <a:schemeClr val="bg1"/>
                </a:solidFill>
                <a:latin typeface="Calibri" panose="020F0502020204030204" pitchFamily="34" charset="0"/>
                <a:ea typeface="Arial"/>
                <a:cs typeface="Calibri" panose="020F0502020204030204" pitchFamily="34" charset="0"/>
              </a:rPr>
              <a:t>Bilders betydelseladdning – hur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Stereotypisering</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4" name="Bildobjekt 3" descr="En bild som visar utomhus, mark, byggnad, däggdjur&#10;&#10;Automatiskt genererad beskrivning">
            <a:extLst>
              <a:ext uri="{FF2B5EF4-FFF2-40B4-BE49-F238E27FC236}">
                <a16:creationId xmlns:a16="http://schemas.microsoft.com/office/drawing/2014/main" id="{3DA5D242-1826-5145-B90B-1CA8E9FCC4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7813" y="2003060"/>
            <a:ext cx="4559583" cy="3199306"/>
          </a:xfrm>
          <a:prstGeom prst="rect">
            <a:avLst/>
          </a:prstGeom>
        </p:spPr>
      </p:pic>
      <p:sp>
        <p:nvSpPr>
          <p:cNvPr id="16" name="Text Box 1">
            <a:extLst>
              <a:ext uri="{FF2B5EF4-FFF2-40B4-BE49-F238E27FC236}">
                <a16:creationId xmlns:a16="http://schemas.microsoft.com/office/drawing/2014/main" id="{9A5EB755-3420-1443-84CA-7CAA2DB4400A}"/>
              </a:ext>
            </a:extLst>
          </p:cNvPr>
          <p:cNvSpPr txBox="1">
            <a:spLocks noChangeArrowheads="1"/>
          </p:cNvSpPr>
          <p:nvPr/>
        </p:nvSpPr>
        <p:spPr bwMode="auto">
          <a:xfrm>
            <a:off x="1053005" y="527416"/>
            <a:ext cx="1414304"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1.</a:t>
            </a:r>
            <a:endParaRPr lang="sv-SE" dirty="0">
              <a:solidFill>
                <a:schemeClr val="bg1"/>
              </a:solidFill>
              <a:latin typeface="Calibri" panose="020F0502020204030204" pitchFamily="34" charset="0"/>
              <a:ea typeface="Arial"/>
              <a:cs typeface="Calibri" panose="020F0502020204030204" pitchFamily="34" charset="0"/>
            </a:endParaRPr>
          </a:p>
        </p:txBody>
      </p:sp>
      <p:sp>
        <p:nvSpPr>
          <p:cNvPr id="17" name="Text Box 1">
            <a:extLst>
              <a:ext uri="{FF2B5EF4-FFF2-40B4-BE49-F238E27FC236}">
                <a16:creationId xmlns:a16="http://schemas.microsoft.com/office/drawing/2014/main" id="{33F892B0-A8F4-F840-9BCA-C3DA8528ADD9}"/>
              </a:ext>
            </a:extLst>
          </p:cNvPr>
          <p:cNvSpPr txBox="1">
            <a:spLocks noChangeArrowheads="1"/>
          </p:cNvSpPr>
          <p:nvPr/>
        </p:nvSpPr>
        <p:spPr bwMode="auto">
          <a:xfrm>
            <a:off x="1053005" y="2927716"/>
            <a:ext cx="1414304"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2.</a:t>
            </a:r>
            <a:endParaRPr lang="sv-SE" dirty="0">
              <a:solidFill>
                <a:schemeClr val="bg1"/>
              </a:solidFill>
              <a:latin typeface="Calibri" panose="020F0502020204030204" pitchFamily="34" charset="0"/>
              <a:ea typeface="Arial"/>
              <a:cs typeface="Calibri" panose="020F0502020204030204" pitchFamily="34" charset="0"/>
            </a:endParaRPr>
          </a:p>
        </p:txBody>
      </p:sp>
      <p:sp>
        <p:nvSpPr>
          <p:cNvPr id="18" name="Text Box 1">
            <a:extLst>
              <a:ext uri="{FF2B5EF4-FFF2-40B4-BE49-F238E27FC236}">
                <a16:creationId xmlns:a16="http://schemas.microsoft.com/office/drawing/2014/main" id="{9B7E8EBD-DF99-5A41-A601-42A2AC6D1DC3}"/>
              </a:ext>
            </a:extLst>
          </p:cNvPr>
          <p:cNvSpPr txBox="1">
            <a:spLocks noChangeArrowheads="1"/>
          </p:cNvSpPr>
          <p:nvPr/>
        </p:nvSpPr>
        <p:spPr bwMode="auto">
          <a:xfrm>
            <a:off x="5179129" y="1114491"/>
            <a:ext cx="1414304"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3.</a:t>
            </a:r>
            <a:endParaRPr lang="sv-SE" dirty="0">
              <a:solidFill>
                <a:schemeClr val="bg1"/>
              </a:solidFill>
              <a:latin typeface="Calibri" panose="020F0502020204030204" pitchFamily="34" charset="0"/>
              <a:ea typeface="Arial"/>
              <a:cs typeface="Calibri" panose="020F0502020204030204" pitchFamily="34" charset="0"/>
            </a:endParaRPr>
          </a:p>
        </p:txBody>
      </p:sp>
      <p:pic>
        <p:nvPicPr>
          <p:cNvPr id="3" name="Bildobjekt 2" descr="En bild som visar utomhus, träd, gräs&#10;&#10;Automatiskt genererad beskrivning">
            <a:extLst>
              <a:ext uri="{FF2B5EF4-FFF2-40B4-BE49-F238E27FC236}">
                <a16:creationId xmlns:a16="http://schemas.microsoft.com/office/drawing/2014/main" id="{D27C0F8B-95E7-B34A-837E-425A939796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84244" y="933621"/>
            <a:ext cx="3877950" cy="2226423"/>
          </a:xfrm>
          <a:prstGeom prst="rect">
            <a:avLst/>
          </a:prstGeom>
        </p:spPr>
      </p:pic>
      <p:pic>
        <p:nvPicPr>
          <p:cNvPr id="8" name="Bildobjekt 7" descr="En bild som visar utomhus, byggnad, gräs, himmel&#10;&#10;Automatiskt genererad beskrivning">
            <a:extLst>
              <a:ext uri="{FF2B5EF4-FFF2-40B4-BE49-F238E27FC236}">
                <a16:creationId xmlns:a16="http://schemas.microsoft.com/office/drawing/2014/main" id="{7C859349-02A7-5546-B97A-1D53C74444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245" y="3400428"/>
            <a:ext cx="3877949" cy="2671475"/>
          </a:xfrm>
          <a:prstGeom prst="rect">
            <a:avLst/>
          </a:prstGeom>
        </p:spPr>
      </p:pic>
    </p:spTree>
    <p:extLst>
      <p:ext uri="{BB962C8B-B14F-4D97-AF65-F5344CB8AC3E}">
        <p14:creationId xmlns:p14="http://schemas.microsoft.com/office/powerpoint/2010/main" val="1657984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pic>
        <p:nvPicPr>
          <p:cNvPr id="8" name="Bildobjekt 7" descr="En bild som visar himmel, utomhus, tåg, molnigt&#10;&#10;Automatiskt genererad beskrivning">
            <a:extLst>
              <a:ext uri="{FF2B5EF4-FFF2-40B4-BE49-F238E27FC236}">
                <a16:creationId xmlns:a16="http://schemas.microsoft.com/office/drawing/2014/main" id="{838C25D6-E4FA-1C44-98E2-C1B4673459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50" r="-1"/>
          <a:stretch/>
        </p:blipFill>
        <p:spPr>
          <a:xfrm>
            <a:off x="2298706" y="3299749"/>
            <a:ext cx="3993746" cy="2581109"/>
          </a:xfrm>
          <a:prstGeom prst="rect">
            <a:avLst/>
          </a:prstGeom>
        </p:spPr>
      </p:pic>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8147"/>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800"/>
            </a:pPr>
            <a:r>
              <a:rPr lang="sv-SE" sz="1600" b="1" dirty="0">
                <a:solidFill>
                  <a:schemeClr val="bg1"/>
                </a:solidFill>
                <a:latin typeface="Calibri" panose="020F0502020204030204" pitchFamily="34" charset="0"/>
                <a:ea typeface="Arial"/>
                <a:cs typeface="Calibri" panose="020F0502020204030204" pitchFamily="34" charset="0"/>
              </a:rPr>
              <a:t>Bilders betydelseladdning – hur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Stereotypisering</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6" name="Text Box 1">
            <a:extLst>
              <a:ext uri="{FF2B5EF4-FFF2-40B4-BE49-F238E27FC236}">
                <a16:creationId xmlns:a16="http://schemas.microsoft.com/office/drawing/2014/main" id="{9A5EB755-3420-1443-84CA-7CAA2DB4400A}"/>
              </a:ext>
            </a:extLst>
          </p:cNvPr>
          <p:cNvSpPr txBox="1">
            <a:spLocks noChangeArrowheads="1"/>
          </p:cNvSpPr>
          <p:nvPr/>
        </p:nvSpPr>
        <p:spPr bwMode="auto">
          <a:xfrm>
            <a:off x="1829509" y="626813"/>
            <a:ext cx="1414304"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1.</a:t>
            </a:r>
            <a:endParaRPr lang="sv-SE" dirty="0">
              <a:solidFill>
                <a:schemeClr val="bg1"/>
              </a:solidFill>
              <a:latin typeface="Calibri" panose="020F0502020204030204" pitchFamily="34" charset="0"/>
              <a:ea typeface="Arial"/>
              <a:cs typeface="Calibri" panose="020F0502020204030204" pitchFamily="34" charset="0"/>
            </a:endParaRPr>
          </a:p>
        </p:txBody>
      </p:sp>
      <p:sp>
        <p:nvSpPr>
          <p:cNvPr id="17" name="Text Box 1">
            <a:extLst>
              <a:ext uri="{FF2B5EF4-FFF2-40B4-BE49-F238E27FC236}">
                <a16:creationId xmlns:a16="http://schemas.microsoft.com/office/drawing/2014/main" id="{33F892B0-A8F4-F840-9BCA-C3DA8528ADD9}"/>
              </a:ext>
            </a:extLst>
          </p:cNvPr>
          <p:cNvSpPr txBox="1">
            <a:spLocks noChangeArrowheads="1"/>
          </p:cNvSpPr>
          <p:nvPr/>
        </p:nvSpPr>
        <p:spPr bwMode="auto">
          <a:xfrm>
            <a:off x="1829509" y="2918575"/>
            <a:ext cx="1414304"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2.</a:t>
            </a:r>
            <a:endParaRPr lang="sv-SE" dirty="0">
              <a:solidFill>
                <a:schemeClr val="bg1"/>
              </a:solidFill>
              <a:latin typeface="Calibri" panose="020F0502020204030204" pitchFamily="34" charset="0"/>
              <a:ea typeface="Arial"/>
              <a:cs typeface="Calibri" panose="020F0502020204030204" pitchFamily="34" charset="0"/>
            </a:endParaRPr>
          </a:p>
        </p:txBody>
      </p:sp>
      <p:sp>
        <p:nvSpPr>
          <p:cNvPr id="18" name="Text Box 1">
            <a:extLst>
              <a:ext uri="{FF2B5EF4-FFF2-40B4-BE49-F238E27FC236}">
                <a16:creationId xmlns:a16="http://schemas.microsoft.com/office/drawing/2014/main" id="{9B7E8EBD-DF99-5A41-A601-42A2AC6D1DC3}"/>
              </a:ext>
            </a:extLst>
          </p:cNvPr>
          <p:cNvSpPr txBox="1">
            <a:spLocks noChangeArrowheads="1"/>
          </p:cNvSpPr>
          <p:nvPr/>
        </p:nvSpPr>
        <p:spPr bwMode="auto">
          <a:xfrm>
            <a:off x="9690420" y="585867"/>
            <a:ext cx="977854"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3.</a:t>
            </a:r>
            <a:endParaRPr lang="sv-SE" dirty="0">
              <a:solidFill>
                <a:schemeClr val="bg1"/>
              </a:solidFill>
              <a:latin typeface="Calibri" panose="020F0502020204030204" pitchFamily="34" charset="0"/>
              <a:ea typeface="Arial"/>
              <a:cs typeface="Calibri" panose="020F0502020204030204" pitchFamily="34" charset="0"/>
            </a:endParaRPr>
          </a:p>
        </p:txBody>
      </p:sp>
      <p:pic>
        <p:nvPicPr>
          <p:cNvPr id="3" name="Bildobjekt 2" descr="En bild som visar byggnad, utomhus, himmel, gata&#10;&#10;Automatiskt genererad beskrivning">
            <a:extLst>
              <a:ext uri="{FF2B5EF4-FFF2-40B4-BE49-F238E27FC236}">
                <a16:creationId xmlns:a16="http://schemas.microsoft.com/office/drawing/2014/main" id="{799EDC54-7D5E-2E41-A0E6-86B05480F9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2177" y="1017387"/>
            <a:ext cx="3255592" cy="4863471"/>
          </a:xfrm>
          <a:prstGeom prst="rect">
            <a:avLst/>
          </a:prstGeom>
        </p:spPr>
      </p:pic>
      <p:pic>
        <p:nvPicPr>
          <p:cNvPr id="6" name="Bildobjekt 5" descr="En bild som visar byggnad, utomhus, himmel, stad&#10;&#10;Automatiskt genererad beskrivning">
            <a:extLst>
              <a:ext uri="{FF2B5EF4-FFF2-40B4-BE49-F238E27FC236}">
                <a16:creationId xmlns:a16="http://schemas.microsoft.com/office/drawing/2014/main" id="{001BCBF2-7ED1-9A40-9DC9-C1B50FEA33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33487" y="1008901"/>
            <a:ext cx="3658965" cy="2082037"/>
          </a:xfrm>
          <a:prstGeom prst="rect">
            <a:avLst/>
          </a:prstGeom>
        </p:spPr>
      </p:pic>
    </p:spTree>
    <p:extLst>
      <p:ext uri="{BB962C8B-B14F-4D97-AF65-F5344CB8AC3E}">
        <p14:creationId xmlns:p14="http://schemas.microsoft.com/office/powerpoint/2010/main" val="1141686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1800"/>
            </a:pPr>
            <a:r>
              <a:rPr lang="sv-SE" sz="1600" b="1" dirty="0">
                <a:solidFill>
                  <a:schemeClr val="bg1"/>
                </a:solidFill>
                <a:latin typeface="Calibri" panose="020F0502020204030204" pitchFamily="34" charset="0"/>
                <a:ea typeface="Arial"/>
                <a:cs typeface="Calibri" panose="020F0502020204030204" pitchFamily="34" charset="0"/>
              </a:rPr>
              <a:t>Bilders betydelseladdning – hur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Stereotypisering</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4" name="Bildobjekt 3" descr="En bild som visar snö, hund, träd, utomhus&#10;&#10;Automatiskt genererad beskrivning">
            <a:extLst>
              <a:ext uri="{FF2B5EF4-FFF2-40B4-BE49-F238E27FC236}">
                <a16:creationId xmlns:a16="http://schemas.microsoft.com/office/drawing/2014/main" id="{C5D5D558-28C5-8549-9D60-C2B7AFB78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8481" y="3603174"/>
            <a:ext cx="3555243" cy="2369210"/>
          </a:xfrm>
          <a:prstGeom prst="rect">
            <a:avLst/>
          </a:prstGeom>
        </p:spPr>
      </p:pic>
      <p:pic>
        <p:nvPicPr>
          <p:cNvPr id="7" name="Bildobjekt 6" descr="En bild som visar himmel, utomhus, snö, fält&#10;&#10;Automatiskt genererad beskrivning">
            <a:extLst>
              <a:ext uri="{FF2B5EF4-FFF2-40B4-BE49-F238E27FC236}">
                <a16:creationId xmlns:a16="http://schemas.microsoft.com/office/drawing/2014/main" id="{F54E2E10-B2D0-614A-9610-D84583607C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5691" y="991570"/>
            <a:ext cx="3599212" cy="2400534"/>
          </a:xfrm>
          <a:prstGeom prst="rect">
            <a:avLst/>
          </a:prstGeom>
        </p:spPr>
      </p:pic>
      <p:pic>
        <p:nvPicPr>
          <p:cNvPr id="12" name="Bildobjekt 11" descr="En bild som visar utomhus, himmel, snö, transport&#10;&#10;Automatiskt genererad beskrivning">
            <a:extLst>
              <a:ext uri="{FF2B5EF4-FFF2-40B4-BE49-F238E27FC236}">
                <a16:creationId xmlns:a16="http://schemas.microsoft.com/office/drawing/2014/main" id="{541B6855-B7BE-FA47-A4F7-EA8A4ED9BD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65692" y="3603174"/>
            <a:ext cx="3599212" cy="2369210"/>
          </a:xfrm>
          <a:prstGeom prst="rect">
            <a:avLst/>
          </a:prstGeom>
        </p:spPr>
      </p:pic>
      <p:pic>
        <p:nvPicPr>
          <p:cNvPr id="19" name="Google Shape;554;p69">
            <a:extLst>
              <a:ext uri="{FF2B5EF4-FFF2-40B4-BE49-F238E27FC236}">
                <a16:creationId xmlns:a16="http://schemas.microsoft.com/office/drawing/2014/main" id="{E37E2FE5-0650-DB47-89ED-63FCC0B349C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480" y="990228"/>
            <a:ext cx="3555243" cy="2401876"/>
          </a:xfrm>
          <a:prstGeom prst="rect">
            <a:avLst/>
          </a:prstGeom>
          <a:noFill/>
          <a:ln>
            <a:noFill/>
          </a:ln>
        </p:spPr>
      </p:pic>
    </p:spTree>
    <p:extLst>
      <p:ext uri="{BB962C8B-B14F-4D97-AF65-F5344CB8AC3E}">
        <p14:creationId xmlns:p14="http://schemas.microsoft.com/office/powerpoint/2010/main" val="2788452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4</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899" y="787323"/>
            <a:ext cx="10724243" cy="1640191"/>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ts val="3600"/>
            </a:pPr>
            <a:r>
              <a:rPr lang="sv-SE" sz="3600" dirty="0">
                <a:solidFill>
                  <a:schemeClr val="bg1"/>
                </a:solidFill>
                <a:latin typeface="Calibri" panose="020F0502020204030204" pitchFamily="34" charset="0"/>
                <a:ea typeface="Arial"/>
                <a:cs typeface="Calibri" panose="020F0502020204030204" pitchFamily="34" charset="0"/>
              </a:rPr>
              <a:t>Diskussion</a:t>
            </a:r>
          </a:p>
        </p:txBody>
      </p:sp>
    </p:spTree>
    <p:extLst>
      <p:ext uri="{BB962C8B-B14F-4D97-AF65-F5344CB8AC3E}">
        <p14:creationId xmlns:p14="http://schemas.microsoft.com/office/powerpoint/2010/main" val="427755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är tätt sammankopplade med hur vi tänker</a:t>
            </a:r>
          </a:p>
        </p:txBody>
      </p:sp>
      <p:pic>
        <p:nvPicPr>
          <p:cNvPr id="6" name="Google Shape;113;p18">
            <a:extLst>
              <a:ext uri="{FF2B5EF4-FFF2-40B4-BE49-F238E27FC236}">
                <a16:creationId xmlns:a16="http://schemas.microsoft.com/office/drawing/2014/main" id="{D871050C-7A7B-8F4E-8EFE-075402CF408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564872" y="1090993"/>
            <a:ext cx="4873127" cy="4699000"/>
          </a:xfrm>
          <a:prstGeom prst="rect">
            <a:avLst/>
          </a:prstGeom>
          <a:noFill/>
          <a:ln>
            <a:noFill/>
          </a:ln>
        </p:spPr>
      </p:pic>
      <p:pic>
        <p:nvPicPr>
          <p:cNvPr id="7" name="Google Shape;115;p18">
            <a:extLst>
              <a:ext uri="{FF2B5EF4-FFF2-40B4-BE49-F238E27FC236}">
                <a16:creationId xmlns:a16="http://schemas.microsoft.com/office/drawing/2014/main" id="{73EA32C2-94EC-CC40-BAAE-F7E3EA8D965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92429" y="2000002"/>
            <a:ext cx="3045570" cy="2857996"/>
          </a:xfrm>
          <a:prstGeom prst="rect">
            <a:avLst/>
          </a:prstGeom>
          <a:noFill/>
          <a:ln>
            <a:noFill/>
          </a:ln>
        </p:spPr>
      </p:pic>
      <p:pic>
        <p:nvPicPr>
          <p:cNvPr id="8" name="Google Shape;116;p18">
            <a:extLst>
              <a:ext uri="{FF2B5EF4-FFF2-40B4-BE49-F238E27FC236}">
                <a16:creationId xmlns:a16="http://schemas.microsoft.com/office/drawing/2014/main" id="{B3117890-3931-1A44-A419-501A06DFB62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3019512">
            <a:off x="4317660" y="2711764"/>
            <a:ext cx="4423271" cy="3315829"/>
          </a:xfrm>
          <a:prstGeom prst="rect">
            <a:avLst/>
          </a:prstGeom>
          <a:noFill/>
          <a:ln>
            <a:noFill/>
          </a:ln>
        </p:spPr>
      </p:pic>
      <p:pic>
        <p:nvPicPr>
          <p:cNvPr id="11" name="Google Shape;117;p18">
            <a:extLst>
              <a:ext uri="{FF2B5EF4-FFF2-40B4-BE49-F238E27FC236}">
                <a16:creationId xmlns:a16="http://schemas.microsoft.com/office/drawing/2014/main" id="{0FF8B726-CBA4-0A41-9669-06BB961E24A3}"/>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342262">
            <a:off x="3611182" y="1261266"/>
            <a:ext cx="3562494" cy="2736386"/>
          </a:xfrm>
          <a:prstGeom prst="rect">
            <a:avLst/>
          </a:prstGeom>
          <a:noFill/>
          <a:ln>
            <a:noFill/>
          </a:ln>
        </p:spPr>
      </p:pic>
    </p:spTree>
    <p:extLst>
      <p:ext uri="{BB962C8B-B14F-4D97-AF65-F5344CB8AC3E}">
        <p14:creationId xmlns:p14="http://schemas.microsoft.com/office/powerpoint/2010/main" val="1723602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Att tänka på</a:t>
            </a: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2" name="Rektangel 1">
            <a:extLst>
              <a:ext uri="{FF2B5EF4-FFF2-40B4-BE49-F238E27FC236}">
                <a16:creationId xmlns:a16="http://schemas.microsoft.com/office/drawing/2014/main" id="{E58000C6-D07F-2246-9FC5-A86821B7513F}"/>
              </a:ext>
            </a:extLst>
          </p:cNvPr>
          <p:cNvSpPr/>
          <p:nvPr/>
        </p:nvSpPr>
        <p:spPr>
          <a:xfrm>
            <a:off x="347851" y="1155702"/>
            <a:ext cx="9209806" cy="3913892"/>
          </a:xfrm>
          <a:prstGeom prst="rect">
            <a:avLst/>
          </a:prstGeom>
        </p:spPr>
        <p:txBody>
          <a:bodyPr wrap="square">
            <a:spAutoFit/>
          </a:bodyPr>
          <a:lstStyle/>
          <a:p>
            <a:pPr marL="342900" lvl="0" indent="-342900">
              <a:lnSpc>
                <a:spcPts val="2600"/>
              </a:lnSpc>
              <a:spcBef>
                <a:spcPts val="300"/>
              </a:spcBef>
              <a:spcAft>
                <a:spcPts val="300"/>
              </a:spcAft>
              <a:buClr>
                <a:schemeClr val="bg1"/>
              </a:buClr>
              <a:buSzPct val="1000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Om vi upprepat ser ensidiga bilder av vissa grupper av människor finns stor risk att vi får en förenklad och falsk föreställning om dessa människor. Denna förenklade föreställning kan komma att utgöra normativa idéer om hur man ska vara om man tillhör en viss grupp exempelvis hur man ”ska vara som tjej” eller hur man ”ska vara som pappa”.</a:t>
            </a:r>
            <a:endParaRPr lang="sv-SE" sz="2400" dirty="0">
              <a:solidFill>
                <a:schemeClr val="bg1"/>
              </a:solidFill>
              <a:latin typeface="Calibri" panose="020F0502020204030204" pitchFamily="34" charset="0"/>
              <a:ea typeface="Noto Sans Symbols"/>
              <a:cs typeface="Calibri" panose="020F0502020204030204" pitchFamily="34" charset="0"/>
            </a:endParaRPr>
          </a:p>
          <a:p>
            <a:pPr marL="342900" lvl="0" indent="-342900">
              <a:lnSpc>
                <a:spcPts val="2600"/>
              </a:lnSpc>
              <a:spcBef>
                <a:spcPts val="300"/>
              </a:spcBef>
              <a:spcAft>
                <a:spcPts val="300"/>
              </a:spcAft>
              <a:buClr>
                <a:schemeClr val="bg1"/>
              </a:buClr>
              <a:buSzPct val="1000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Konsekvensen av att bli ensidigt och stereotypt representerad kan ge negativa konsekvenser för enskilda individer samt skapa hinder för grupper av människor när de ställer krav på sina rättigheter.</a:t>
            </a:r>
          </a:p>
          <a:p>
            <a:pPr marL="342900" lvl="0" indent="-342900">
              <a:lnSpc>
                <a:spcPts val="2600"/>
              </a:lnSpc>
              <a:spcBef>
                <a:spcPts val="300"/>
              </a:spcBef>
              <a:spcAft>
                <a:spcPts val="300"/>
              </a:spcAft>
              <a:buClr>
                <a:schemeClr val="bg1"/>
              </a:buClr>
              <a:buSzPct val="100000"/>
              <a:buFont typeface="Arial" panose="020B0604020202020204" pitchFamily="34" charset="0"/>
              <a:buChar char="•"/>
            </a:pPr>
            <a:r>
              <a:rPr lang="sv-SE" sz="24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Stereotypisering</a:t>
            </a: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 kan därmed i förlängningen resultera i faktisk politik och lagstiftning.</a:t>
            </a:r>
            <a:endParaRPr lang="sv-SE" sz="2400" dirty="0">
              <a:solidFill>
                <a:schemeClr val="bg1"/>
              </a:solidFill>
              <a:latin typeface="Calibri" panose="020F0502020204030204" pitchFamily="34" charset="0"/>
              <a:ea typeface="Noto Sans Symbols"/>
              <a:cs typeface="Calibri" panose="020F0502020204030204" pitchFamily="34" charset="0"/>
            </a:endParaRPr>
          </a:p>
        </p:txBody>
      </p:sp>
    </p:spTree>
    <p:extLst>
      <p:ext uri="{BB962C8B-B14F-4D97-AF65-F5344CB8AC3E}">
        <p14:creationId xmlns:p14="http://schemas.microsoft.com/office/powerpoint/2010/main" val="4032677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11" name="Rektangel 10">
            <a:extLst>
              <a:ext uri="{FF2B5EF4-FFF2-40B4-BE49-F238E27FC236}">
                <a16:creationId xmlns:a16="http://schemas.microsoft.com/office/drawing/2014/main" id="{7EE3E320-9FF6-6C4F-B7F0-F7080DD1D2F7}"/>
              </a:ext>
            </a:extLst>
          </p:cNvPr>
          <p:cNvSpPr/>
          <p:nvPr/>
        </p:nvSpPr>
        <p:spPr>
          <a:xfrm>
            <a:off x="1464128" y="1079500"/>
            <a:ext cx="9263744" cy="47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Influencers</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8" name="Google Shape;577;p72">
            <a:extLst>
              <a:ext uri="{FF2B5EF4-FFF2-40B4-BE49-F238E27FC236}">
                <a16:creationId xmlns:a16="http://schemas.microsoft.com/office/drawing/2014/main" id="{0E41EA81-2D60-4C41-A326-0860F8AAB36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64147" y="381146"/>
            <a:ext cx="8663705" cy="6476854"/>
          </a:xfrm>
          <a:prstGeom prst="rect">
            <a:avLst/>
          </a:prstGeom>
          <a:noFill/>
          <a:ln>
            <a:noFill/>
          </a:ln>
        </p:spPr>
      </p:pic>
    </p:spTree>
    <p:extLst>
      <p:ext uri="{BB962C8B-B14F-4D97-AF65-F5344CB8AC3E}">
        <p14:creationId xmlns:p14="http://schemas.microsoft.com/office/powerpoint/2010/main" val="3499562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Influencers</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träd, utomhus, man, person&#10;&#10;Automatiskt genererad beskrivning">
            <a:extLst>
              <a:ext uri="{FF2B5EF4-FFF2-40B4-BE49-F238E27FC236}">
                <a16:creationId xmlns:a16="http://schemas.microsoft.com/office/drawing/2014/main" id="{82E7B93E-71AB-2242-97B1-4B2AB8BF3F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594" y="976220"/>
            <a:ext cx="2034076" cy="1356818"/>
          </a:xfrm>
          <a:prstGeom prst="rect">
            <a:avLst/>
          </a:prstGeom>
          <a:ln>
            <a:solidFill>
              <a:schemeClr val="bg1"/>
            </a:solidFill>
          </a:ln>
        </p:spPr>
      </p:pic>
      <p:pic>
        <p:nvPicPr>
          <p:cNvPr id="5" name="Bildobjekt 4" descr="En bild som visar gräs, träd, utomhus, fält&#10;&#10;Automatiskt genererad beskrivning">
            <a:extLst>
              <a:ext uri="{FF2B5EF4-FFF2-40B4-BE49-F238E27FC236}">
                <a16:creationId xmlns:a16="http://schemas.microsoft.com/office/drawing/2014/main" id="{E17B0884-49BC-4E43-A0B3-3C04162E3C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8820" y="976219"/>
            <a:ext cx="2035226" cy="1356817"/>
          </a:xfrm>
          <a:prstGeom prst="rect">
            <a:avLst/>
          </a:prstGeom>
          <a:ln>
            <a:solidFill>
              <a:schemeClr val="bg1"/>
            </a:solidFill>
          </a:ln>
        </p:spPr>
      </p:pic>
      <p:pic>
        <p:nvPicPr>
          <p:cNvPr id="7" name="Bildobjekt 6" descr="En bild som visar person, mörk, utomhus&#10;&#10;Automatiskt genererad beskrivning">
            <a:extLst>
              <a:ext uri="{FF2B5EF4-FFF2-40B4-BE49-F238E27FC236}">
                <a16:creationId xmlns:a16="http://schemas.microsoft.com/office/drawing/2014/main" id="{2F6F7D07-7490-3E40-ABCD-FBACAF20B1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3196" y="976218"/>
            <a:ext cx="2121457" cy="1356817"/>
          </a:xfrm>
          <a:prstGeom prst="rect">
            <a:avLst/>
          </a:prstGeom>
          <a:ln>
            <a:solidFill>
              <a:schemeClr val="bg1"/>
            </a:solidFill>
          </a:ln>
        </p:spPr>
      </p:pic>
      <p:pic>
        <p:nvPicPr>
          <p:cNvPr id="13" name="Bildobjekt 12" descr="En bild som visar utomhus, träd, djur, mark&#10;&#10;Automatiskt genererad beskrivning">
            <a:extLst>
              <a:ext uri="{FF2B5EF4-FFF2-40B4-BE49-F238E27FC236}">
                <a16:creationId xmlns:a16="http://schemas.microsoft.com/office/drawing/2014/main" id="{D2A68658-5CF6-9C40-8204-52D3B0637A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3803" y="976218"/>
            <a:ext cx="1967229" cy="1356817"/>
          </a:xfrm>
          <a:prstGeom prst="rect">
            <a:avLst/>
          </a:prstGeom>
          <a:ln>
            <a:solidFill>
              <a:schemeClr val="bg1"/>
            </a:solidFill>
          </a:ln>
        </p:spPr>
      </p:pic>
      <p:pic>
        <p:nvPicPr>
          <p:cNvPr id="15" name="Bildobjekt 14" descr="En bild som visar person, inomhus, kläder&#10;&#10;Automatiskt genererad beskrivning">
            <a:extLst>
              <a:ext uri="{FF2B5EF4-FFF2-40B4-BE49-F238E27FC236}">
                <a16:creationId xmlns:a16="http://schemas.microsoft.com/office/drawing/2014/main" id="{AF3009B2-4B9D-0749-A2FF-52EFA40F63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182" y="976218"/>
            <a:ext cx="2035226" cy="1356817"/>
          </a:xfrm>
          <a:prstGeom prst="rect">
            <a:avLst/>
          </a:prstGeom>
          <a:ln>
            <a:solidFill>
              <a:schemeClr val="bg1"/>
            </a:solidFill>
          </a:ln>
        </p:spPr>
      </p:pic>
      <p:pic>
        <p:nvPicPr>
          <p:cNvPr id="17" name="Bildobjekt 16" descr="En bild som visar utomhus, vatten, himmel, strand&#10;&#10;Automatiskt genererad beskrivning">
            <a:extLst>
              <a:ext uri="{FF2B5EF4-FFF2-40B4-BE49-F238E27FC236}">
                <a16:creationId xmlns:a16="http://schemas.microsoft.com/office/drawing/2014/main" id="{1F84FC97-0494-864E-9F0F-BA83D080D1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5594" y="2499268"/>
            <a:ext cx="2035963" cy="1356818"/>
          </a:xfrm>
          <a:prstGeom prst="rect">
            <a:avLst/>
          </a:prstGeom>
          <a:ln>
            <a:solidFill>
              <a:schemeClr val="bg1"/>
            </a:solidFill>
          </a:ln>
        </p:spPr>
      </p:pic>
      <p:pic>
        <p:nvPicPr>
          <p:cNvPr id="18" name="Google Shape;583;p73">
            <a:extLst>
              <a:ext uri="{FF2B5EF4-FFF2-40B4-BE49-F238E27FC236}">
                <a16:creationId xmlns:a16="http://schemas.microsoft.com/office/drawing/2014/main" id="{820AB8FD-F31B-4747-8474-583EC68AA6AC}"/>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815697" y="2499268"/>
            <a:ext cx="2035226" cy="1356817"/>
          </a:xfrm>
          <a:prstGeom prst="rect">
            <a:avLst/>
          </a:prstGeom>
          <a:noFill/>
          <a:ln>
            <a:solidFill>
              <a:schemeClr val="bg1"/>
            </a:solidFill>
          </a:ln>
        </p:spPr>
      </p:pic>
      <p:pic>
        <p:nvPicPr>
          <p:cNvPr id="20" name="Bildobjekt 19" descr="En bild som visar gräs, träd, utomhus, skog&#10;&#10;Automatiskt genererad beskrivning">
            <a:extLst>
              <a:ext uri="{FF2B5EF4-FFF2-40B4-BE49-F238E27FC236}">
                <a16:creationId xmlns:a16="http://schemas.microsoft.com/office/drawing/2014/main" id="{2B438B60-EF9E-4A43-8BEE-B40AAC63104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33196" y="2499268"/>
            <a:ext cx="2121457" cy="1356817"/>
          </a:xfrm>
          <a:prstGeom prst="rect">
            <a:avLst/>
          </a:prstGeom>
          <a:ln>
            <a:solidFill>
              <a:schemeClr val="bg1"/>
            </a:solidFill>
          </a:ln>
        </p:spPr>
      </p:pic>
      <p:pic>
        <p:nvPicPr>
          <p:cNvPr id="22" name="Bildobjekt 21" descr="En bild som visar himmel, vägg, gul, utomhus&#10;&#10;Automatiskt genererad beskrivning">
            <a:extLst>
              <a:ext uri="{FF2B5EF4-FFF2-40B4-BE49-F238E27FC236}">
                <a16:creationId xmlns:a16="http://schemas.microsoft.com/office/drawing/2014/main" id="{61464096-BB65-1948-83CE-E8BE32D4371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33804" y="2499268"/>
            <a:ext cx="1967228" cy="1356817"/>
          </a:xfrm>
          <a:prstGeom prst="rect">
            <a:avLst/>
          </a:prstGeom>
          <a:ln>
            <a:solidFill>
              <a:schemeClr val="bg1"/>
            </a:solidFill>
          </a:ln>
        </p:spPr>
      </p:pic>
      <p:pic>
        <p:nvPicPr>
          <p:cNvPr id="24" name="Bildobjekt 23" descr="En bild som visar inomhus, man, byggnad, person&#10;&#10;Automatiskt genererad beskrivning">
            <a:extLst>
              <a:ext uri="{FF2B5EF4-FFF2-40B4-BE49-F238E27FC236}">
                <a16:creationId xmlns:a16="http://schemas.microsoft.com/office/drawing/2014/main" id="{EBD2927C-2809-D147-835E-B1138E555D3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80183" y="2526038"/>
            <a:ext cx="2035226" cy="1330048"/>
          </a:xfrm>
          <a:prstGeom prst="rect">
            <a:avLst/>
          </a:prstGeom>
          <a:ln>
            <a:solidFill>
              <a:schemeClr val="bg1"/>
            </a:solidFill>
          </a:ln>
        </p:spPr>
      </p:pic>
      <p:pic>
        <p:nvPicPr>
          <p:cNvPr id="26" name="Bildobjekt 25" descr="En bild som visar person, man, utomhus, skatebordåkning&#10;&#10;Automatiskt genererad beskrivning">
            <a:extLst>
              <a:ext uri="{FF2B5EF4-FFF2-40B4-BE49-F238E27FC236}">
                <a16:creationId xmlns:a16="http://schemas.microsoft.com/office/drawing/2014/main" id="{948AA4FB-EF34-8040-B181-42BD971240B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5594" y="4038601"/>
            <a:ext cx="2034076" cy="1401902"/>
          </a:xfrm>
          <a:prstGeom prst="rect">
            <a:avLst/>
          </a:prstGeom>
          <a:ln>
            <a:solidFill>
              <a:schemeClr val="bg1"/>
            </a:solidFill>
          </a:ln>
        </p:spPr>
      </p:pic>
      <p:pic>
        <p:nvPicPr>
          <p:cNvPr id="28" name="Bildobjekt 27" descr="En bild som visar himmel, träd, utomhus&#10;&#10;Automatiskt genererad beskrivning">
            <a:extLst>
              <a:ext uri="{FF2B5EF4-FFF2-40B4-BE49-F238E27FC236}">
                <a16:creationId xmlns:a16="http://schemas.microsoft.com/office/drawing/2014/main" id="{041604F4-D939-BA47-886A-19D4B1640A7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815697" y="4038602"/>
            <a:ext cx="2034076" cy="1401902"/>
          </a:xfrm>
          <a:prstGeom prst="rect">
            <a:avLst/>
          </a:prstGeom>
          <a:ln>
            <a:solidFill>
              <a:schemeClr val="bg1"/>
            </a:solidFill>
          </a:ln>
        </p:spPr>
      </p:pic>
      <p:pic>
        <p:nvPicPr>
          <p:cNvPr id="30" name="Bildobjekt 29" descr="En bild som visar snö, utomhus, himmel, träd&#10;&#10;Automatiskt genererad beskrivning">
            <a:extLst>
              <a:ext uri="{FF2B5EF4-FFF2-40B4-BE49-F238E27FC236}">
                <a16:creationId xmlns:a16="http://schemas.microsoft.com/office/drawing/2014/main" id="{0F78F13A-E25B-C647-9F2C-7B5410CB595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033196" y="4038602"/>
            <a:ext cx="2121457" cy="1401902"/>
          </a:xfrm>
          <a:prstGeom prst="rect">
            <a:avLst/>
          </a:prstGeom>
          <a:ln>
            <a:solidFill>
              <a:schemeClr val="bg1"/>
            </a:solidFill>
          </a:ln>
        </p:spPr>
      </p:pic>
      <p:pic>
        <p:nvPicPr>
          <p:cNvPr id="32" name="Bildobjekt 31" descr="En bild som visar himmel, utomhus, person, mark&#10;&#10;Automatiskt genererad beskrivning">
            <a:extLst>
              <a:ext uri="{FF2B5EF4-FFF2-40B4-BE49-F238E27FC236}">
                <a16:creationId xmlns:a16="http://schemas.microsoft.com/office/drawing/2014/main" id="{B20FA196-5BD9-2B44-A890-29A17DA6E4F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33803" y="4038601"/>
            <a:ext cx="1967228" cy="1413792"/>
          </a:xfrm>
          <a:prstGeom prst="rect">
            <a:avLst/>
          </a:prstGeom>
          <a:ln>
            <a:solidFill>
              <a:schemeClr val="bg1"/>
            </a:solidFill>
          </a:ln>
        </p:spPr>
      </p:pic>
      <p:sp>
        <p:nvSpPr>
          <p:cNvPr id="35" name="Rektangel 34">
            <a:extLst>
              <a:ext uri="{FF2B5EF4-FFF2-40B4-BE49-F238E27FC236}">
                <a16:creationId xmlns:a16="http://schemas.microsoft.com/office/drawing/2014/main" id="{8682D99D-2967-1046-85D4-231695EA6694}"/>
              </a:ext>
            </a:extLst>
          </p:cNvPr>
          <p:cNvSpPr/>
          <p:nvPr/>
        </p:nvSpPr>
        <p:spPr>
          <a:xfrm>
            <a:off x="9480181" y="4033222"/>
            <a:ext cx="2035227" cy="1413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6" name="Bildobjekt 35">
            <a:extLst>
              <a:ext uri="{FF2B5EF4-FFF2-40B4-BE49-F238E27FC236}">
                <a16:creationId xmlns:a16="http://schemas.microsoft.com/office/drawing/2014/main" id="{9485B847-1AFC-D64E-B34E-F33C16ECA4E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785456" y="4004942"/>
            <a:ext cx="1424675" cy="1424675"/>
          </a:xfrm>
          <a:prstGeom prst="rect">
            <a:avLst/>
          </a:prstGeom>
        </p:spPr>
      </p:pic>
    </p:spTree>
    <p:extLst>
      <p:ext uri="{BB962C8B-B14F-4D97-AF65-F5344CB8AC3E}">
        <p14:creationId xmlns:p14="http://schemas.microsoft.com/office/powerpoint/2010/main" val="135972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54" name="Rektangel 53">
            <a:extLst>
              <a:ext uri="{FF2B5EF4-FFF2-40B4-BE49-F238E27FC236}">
                <a16:creationId xmlns:a16="http://schemas.microsoft.com/office/drawing/2014/main" id="{03B3583B-3C64-8B4F-818D-54D33F38E5E1}"/>
              </a:ext>
            </a:extLst>
          </p:cNvPr>
          <p:cNvSpPr/>
          <p:nvPr/>
        </p:nvSpPr>
        <p:spPr>
          <a:xfrm>
            <a:off x="9467380" y="4151079"/>
            <a:ext cx="2048091" cy="1484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Influencers</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4" name="Bildobjekt 3">
            <a:extLst>
              <a:ext uri="{FF2B5EF4-FFF2-40B4-BE49-F238E27FC236}">
                <a16:creationId xmlns:a16="http://schemas.microsoft.com/office/drawing/2014/main" id="{2C3FA01E-97B0-174F-88E6-508C361EC5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594" y="976219"/>
            <a:ext cx="2030617" cy="1356730"/>
          </a:xfrm>
          <a:prstGeom prst="rect">
            <a:avLst/>
          </a:prstGeom>
          <a:ln>
            <a:solidFill>
              <a:schemeClr val="bg1"/>
            </a:solidFill>
          </a:ln>
        </p:spPr>
      </p:pic>
      <p:pic>
        <p:nvPicPr>
          <p:cNvPr id="8" name="Bildobjekt 7" descr="En bild som visar person, mobiltelefon, inomhus, telefon&#10;&#10;Automatiskt genererad beskrivning">
            <a:extLst>
              <a:ext uri="{FF2B5EF4-FFF2-40B4-BE49-F238E27FC236}">
                <a16:creationId xmlns:a16="http://schemas.microsoft.com/office/drawing/2014/main" id="{9374D098-BBE8-1443-9A86-BB7529368B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7935" y="976219"/>
            <a:ext cx="2048091" cy="1356730"/>
          </a:xfrm>
          <a:prstGeom prst="rect">
            <a:avLst/>
          </a:prstGeom>
          <a:ln>
            <a:solidFill>
              <a:schemeClr val="bg1"/>
            </a:solidFill>
          </a:ln>
        </p:spPr>
      </p:pic>
      <p:pic>
        <p:nvPicPr>
          <p:cNvPr id="12" name="Bildobjekt 11" descr="En bild som visar bord, mat, inomhus, sitter&#10;&#10;Automatiskt genererad beskrivning">
            <a:extLst>
              <a:ext uri="{FF2B5EF4-FFF2-40B4-BE49-F238E27FC236}">
                <a16:creationId xmlns:a16="http://schemas.microsoft.com/office/drawing/2014/main" id="{85405461-EC65-AF49-B3C8-4C6D83515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7750" y="976219"/>
            <a:ext cx="2048091" cy="1365936"/>
          </a:xfrm>
          <a:prstGeom prst="rect">
            <a:avLst/>
          </a:prstGeom>
          <a:ln>
            <a:solidFill>
              <a:schemeClr val="bg1"/>
            </a:solidFill>
          </a:ln>
        </p:spPr>
      </p:pic>
      <p:pic>
        <p:nvPicPr>
          <p:cNvPr id="16" name="Bildobjekt 15" descr="En bild som visar kaffe, kopp, bord, person&#10;&#10;Automatiskt genererad beskrivning">
            <a:extLst>
              <a:ext uri="{FF2B5EF4-FFF2-40B4-BE49-F238E27FC236}">
                <a16:creationId xmlns:a16="http://schemas.microsoft.com/office/drawing/2014/main" id="{6E31A453-7374-F94F-BA5F-18F846C08D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7565" y="976219"/>
            <a:ext cx="2048091" cy="1365394"/>
          </a:xfrm>
          <a:prstGeom prst="rect">
            <a:avLst/>
          </a:prstGeom>
          <a:ln>
            <a:solidFill>
              <a:schemeClr val="bg1"/>
            </a:solidFill>
          </a:ln>
        </p:spPr>
      </p:pic>
      <p:pic>
        <p:nvPicPr>
          <p:cNvPr id="21" name="Bildobjekt 20">
            <a:extLst>
              <a:ext uri="{FF2B5EF4-FFF2-40B4-BE49-F238E27FC236}">
                <a16:creationId xmlns:a16="http://schemas.microsoft.com/office/drawing/2014/main" id="{E674FE21-7A81-7F4D-A2B7-AFC580F0F7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7380" y="976219"/>
            <a:ext cx="2048090" cy="1365394"/>
          </a:xfrm>
          <a:prstGeom prst="rect">
            <a:avLst/>
          </a:prstGeom>
          <a:ln>
            <a:solidFill>
              <a:schemeClr val="bg1"/>
            </a:solidFill>
          </a:ln>
        </p:spPr>
      </p:pic>
      <p:pic>
        <p:nvPicPr>
          <p:cNvPr id="25" name="Bildobjekt 24" descr="En bild som visar mat, mark, utomhus, bord&#10;&#10;Automatiskt genererad beskrivning">
            <a:extLst>
              <a:ext uri="{FF2B5EF4-FFF2-40B4-BE49-F238E27FC236}">
                <a16:creationId xmlns:a16="http://schemas.microsoft.com/office/drawing/2014/main" id="{E5389354-1ABA-8443-BD3C-5772A89044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5594" y="2519465"/>
            <a:ext cx="2030617" cy="1450705"/>
          </a:xfrm>
          <a:prstGeom prst="rect">
            <a:avLst/>
          </a:prstGeom>
          <a:ln>
            <a:solidFill>
              <a:schemeClr val="bg1"/>
            </a:solidFill>
          </a:ln>
        </p:spPr>
      </p:pic>
      <p:pic>
        <p:nvPicPr>
          <p:cNvPr id="29" name="Bildobjekt 28" descr="En bild som visar inomhus, sitter, liten, djur&#10;&#10;Automatiskt genererad beskrivning">
            <a:extLst>
              <a:ext uri="{FF2B5EF4-FFF2-40B4-BE49-F238E27FC236}">
                <a16:creationId xmlns:a16="http://schemas.microsoft.com/office/drawing/2014/main" id="{8C6E1B49-18C5-E440-B6BF-DE4C51CB1C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07935" y="2519464"/>
            <a:ext cx="2048091" cy="1450705"/>
          </a:xfrm>
          <a:prstGeom prst="rect">
            <a:avLst/>
          </a:prstGeom>
          <a:ln>
            <a:solidFill>
              <a:schemeClr val="bg1"/>
            </a:solidFill>
          </a:ln>
        </p:spPr>
      </p:pic>
      <p:pic>
        <p:nvPicPr>
          <p:cNvPr id="33" name="Bildobjekt 32" descr="En bild som visar utomhus, träd, sol&#10;&#10;Automatiskt genererad beskrivning">
            <a:extLst>
              <a:ext uri="{FF2B5EF4-FFF2-40B4-BE49-F238E27FC236}">
                <a16:creationId xmlns:a16="http://schemas.microsoft.com/office/drawing/2014/main" id="{19AE2A86-AEDD-034B-9F55-1EA8C3B7AB5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27750" y="2505618"/>
            <a:ext cx="2048091" cy="1464551"/>
          </a:xfrm>
          <a:prstGeom prst="rect">
            <a:avLst/>
          </a:prstGeom>
          <a:ln>
            <a:solidFill>
              <a:schemeClr val="bg1"/>
            </a:solidFill>
          </a:ln>
        </p:spPr>
      </p:pic>
      <p:sp>
        <p:nvSpPr>
          <p:cNvPr id="38" name="Rektangel 37">
            <a:extLst>
              <a:ext uri="{FF2B5EF4-FFF2-40B4-BE49-F238E27FC236}">
                <a16:creationId xmlns:a16="http://schemas.microsoft.com/office/drawing/2014/main" id="{93185021-FE5B-CF42-9639-F6EF636AB729}"/>
              </a:ext>
            </a:extLst>
          </p:cNvPr>
          <p:cNvSpPr/>
          <p:nvPr/>
        </p:nvSpPr>
        <p:spPr>
          <a:xfrm>
            <a:off x="7247565" y="2505618"/>
            <a:ext cx="2048091" cy="1484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1" name="Bildobjekt 40">
            <a:extLst>
              <a:ext uri="{FF2B5EF4-FFF2-40B4-BE49-F238E27FC236}">
                <a16:creationId xmlns:a16="http://schemas.microsoft.com/office/drawing/2014/main" id="{7F94F810-28EE-1D40-954B-5000FCD907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258452" y="2658361"/>
            <a:ext cx="2037204" cy="1110278"/>
          </a:xfrm>
          <a:prstGeom prst="rect">
            <a:avLst/>
          </a:prstGeom>
          <a:ln>
            <a:noFill/>
          </a:ln>
        </p:spPr>
      </p:pic>
      <p:pic>
        <p:nvPicPr>
          <p:cNvPr id="43" name="Bildobjekt 42" descr="En bild som visar katt, inomhus, djur, lägger&#10;&#10;Automatiskt genererad beskrivning">
            <a:extLst>
              <a:ext uri="{FF2B5EF4-FFF2-40B4-BE49-F238E27FC236}">
                <a16:creationId xmlns:a16="http://schemas.microsoft.com/office/drawing/2014/main" id="{64857258-805D-264B-8B82-18DAA79BD77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67380" y="2505618"/>
            <a:ext cx="2048090" cy="1484142"/>
          </a:xfrm>
          <a:prstGeom prst="rect">
            <a:avLst/>
          </a:prstGeom>
          <a:ln>
            <a:solidFill>
              <a:schemeClr val="bg1"/>
            </a:solidFill>
          </a:ln>
        </p:spPr>
      </p:pic>
      <p:pic>
        <p:nvPicPr>
          <p:cNvPr id="45" name="Bildobjekt 44" descr="En bild som visar föremål utomhus, stjärna, bord&#10;&#10;Automatiskt genererad beskrivning">
            <a:extLst>
              <a:ext uri="{FF2B5EF4-FFF2-40B4-BE49-F238E27FC236}">
                <a16:creationId xmlns:a16="http://schemas.microsoft.com/office/drawing/2014/main" id="{69CFE34F-4B76-0B4A-A069-92DB25AC0CC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05594" y="4156684"/>
            <a:ext cx="2030617" cy="1472933"/>
          </a:xfrm>
          <a:prstGeom prst="rect">
            <a:avLst/>
          </a:prstGeom>
          <a:ln>
            <a:solidFill>
              <a:schemeClr val="bg1"/>
            </a:solidFill>
          </a:ln>
        </p:spPr>
      </p:pic>
      <p:pic>
        <p:nvPicPr>
          <p:cNvPr id="47" name="Bildobjekt 46" descr="En bild som visar snö, vägg, skidåkning&#10;&#10;Automatiskt genererad beskrivning">
            <a:extLst>
              <a:ext uri="{FF2B5EF4-FFF2-40B4-BE49-F238E27FC236}">
                <a16:creationId xmlns:a16="http://schemas.microsoft.com/office/drawing/2014/main" id="{4D6488E5-4C39-6B4B-840C-F3D81A98EE7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807936" y="4156684"/>
            <a:ext cx="2048090" cy="1472933"/>
          </a:xfrm>
          <a:prstGeom prst="rect">
            <a:avLst/>
          </a:prstGeom>
          <a:ln>
            <a:solidFill>
              <a:schemeClr val="bg1"/>
            </a:solidFill>
          </a:ln>
        </p:spPr>
      </p:pic>
      <p:pic>
        <p:nvPicPr>
          <p:cNvPr id="49" name="Bildobjekt 48" descr="En bild som visar objekt, himmel&#10;&#10;Automatiskt genererad beskrivning">
            <a:extLst>
              <a:ext uri="{FF2B5EF4-FFF2-40B4-BE49-F238E27FC236}">
                <a16:creationId xmlns:a16="http://schemas.microsoft.com/office/drawing/2014/main" id="{5B22F013-9E50-6847-AC8C-199A095FD81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027751" y="4156684"/>
            <a:ext cx="2016530" cy="1472933"/>
          </a:xfrm>
          <a:prstGeom prst="rect">
            <a:avLst/>
          </a:prstGeom>
          <a:ln>
            <a:solidFill>
              <a:schemeClr val="bg1"/>
            </a:solidFill>
          </a:ln>
        </p:spPr>
      </p:pic>
      <p:pic>
        <p:nvPicPr>
          <p:cNvPr id="51" name="Bildobjekt 50">
            <a:extLst>
              <a:ext uri="{FF2B5EF4-FFF2-40B4-BE49-F238E27FC236}">
                <a16:creationId xmlns:a16="http://schemas.microsoft.com/office/drawing/2014/main" id="{86E0C80F-9DFF-3F47-A5C4-0858F390618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247565" y="4160598"/>
            <a:ext cx="2048091" cy="1479246"/>
          </a:xfrm>
          <a:prstGeom prst="rect">
            <a:avLst/>
          </a:prstGeom>
          <a:ln>
            <a:solidFill>
              <a:schemeClr val="bg1"/>
            </a:solidFill>
          </a:ln>
        </p:spPr>
      </p:pic>
      <p:pic>
        <p:nvPicPr>
          <p:cNvPr id="53" name="Bildobjekt 52" descr="En bild som visar himmel, utomhus, flyger, luft&#10;&#10;Automatiskt genererad beskrivning">
            <a:extLst>
              <a:ext uri="{FF2B5EF4-FFF2-40B4-BE49-F238E27FC236}">
                <a16:creationId xmlns:a16="http://schemas.microsoft.com/office/drawing/2014/main" id="{99AF3DCC-0098-9D4C-B191-19DF9AA78E9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766947" y="4160597"/>
            <a:ext cx="1469019" cy="1469019"/>
          </a:xfrm>
          <a:prstGeom prst="rect">
            <a:avLst/>
          </a:prstGeom>
        </p:spPr>
      </p:pic>
    </p:spTree>
    <p:extLst>
      <p:ext uri="{BB962C8B-B14F-4D97-AF65-F5344CB8AC3E}">
        <p14:creationId xmlns:p14="http://schemas.microsoft.com/office/powerpoint/2010/main" val="1144408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a:t>
            </a:r>
            <a:r>
              <a:rPr lang="sv-SE" sz="1600" b="1" dirty="0" err="1">
                <a:solidFill>
                  <a:schemeClr val="bg1"/>
                </a:solidFill>
                <a:latin typeface="Calibri" panose="020F0502020204030204" pitchFamily="34" charset="0"/>
                <a:ea typeface="Arial"/>
                <a:cs typeface="Calibri" panose="020F0502020204030204" pitchFamily="34" charset="0"/>
              </a:rPr>
              <a:t>Influencers</a:t>
            </a:r>
            <a:endParaRPr lang="sv-SE" sz="1600" b="1" dirty="0">
              <a:solidFill>
                <a:schemeClr val="bg1"/>
              </a:solidFill>
              <a:latin typeface="Calibri" panose="020F0502020204030204" pitchFamily="34" charset="0"/>
              <a:ea typeface="Arial"/>
              <a:cs typeface="Calibri" panose="020F0502020204030204" pitchFamily="34" charset="0"/>
            </a:endParaRP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6" name="Google Shape;624;p75">
            <a:extLst>
              <a:ext uri="{FF2B5EF4-FFF2-40B4-BE49-F238E27FC236}">
                <a16:creationId xmlns:a16="http://schemas.microsoft.com/office/drawing/2014/main" id="{4F1D689D-00B8-B348-A92C-7AC468592379}"/>
              </a:ext>
            </a:extLst>
          </p:cNvPr>
          <p:cNvPicPr preferRelativeResize="0"/>
          <p:nvPr/>
        </p:nvPicPr>
        <p:blipFill>
          <a:blip r:embed="rId3">
            <a:alphaModFix/>
          </a:blip>
          <a:stretch>
            <a:fillRect/>
          </a:stretch>
        </p:blipFill>
        <p:spPr>
          <a:xfrm>
            <a:off x="2565649" y="965890"/>
            <a:ext cx="7060702" cy="4926220"/>
          </a:xfrm>
          <a:prstGeom prst="rect">
            <a:avLst/>
          </a:prstGeom>
          <a:noFill/>
          <a:ln>
            <a:noFill/>
          </a:ln>
        </p:spPr>
      </p:pic>
    </p:spTree>
    <p:extLst>
      <p:ext uri="{BB962C8B-B14F-4D97-AF65-F5344CB8AC3E}">
        <p14:creationId xmlns:p14="http://schemas.microsoft.com/office/powerpoint/2010/main" val="2812258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Att tänka på</a:t>
            </a: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2" name="Rektangel 1">
            <a:extLst>
              <a:ext uri="{FF2B5EF4-FFF2-40B4-BE49-F238E27FC236}">
                <a16:creationId xmlns:a16="http://schemas.microsoft.com/office/drawing/2014/main" id="{E58000C6-D07F-2246-9FC5-A86821B7513F}"/>
              </a:ext>
            </a:extLst>
          </p:cNvPr>
          <p:cNvSpPr/>
          <p:nvPr/>
        </p:nvSpPr>
        <p:spPr>
          <a:xfrm>
            <a:off x="347850" y="1155702"/>
            <a:ext cx="11397835" cy="4893647"/>
          </a:xfrm>
          <a:prstGeom prst="rect">
            <a:avLst/>
          </a:prstGeom>
        </p:spPr>
        <p:txBody>
          <a:bodyPr wrap="square">
            <a:spAutoFit/>
          </a:bodyPr>
          <a:lstStyle/>
          <a:p>
            <a:pPr marL="285750" lvl="0" indent="-285750">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Bildmaterialet i en </a:t>
            </a:r>
            <a:r>
              <a:rPr lang="sv-SE" sz="2400" dirty="0" err="1">
                <a:solidFill>
                  <a:schemeClr val="bg1"/>
                </a:solidFill>
                <a:latin typeface="Calibri" panose="020F0502020204030204" pitchFamily="34" charset="0"/>
                <a:cs typeface="Calibri" panose="020F0502020204030204" pitchFamily="34" charset="0"/>
              </a:rPr>
              <a:t>influencers</a:t>
            </a:r>
            <a:r>
              <a:rPr lang="sv-SE" sz="2400" dirty="0">
                <a:solidFill>
                  <a:schemeClr val="bg1"/>
                </a:solidFill>
                <a:latin typeface="Calibri" panose="020F0502020204030204" pitchFamily="34" charset="0"/>
                <a:cs typeface="Calibri" panose="020F0502020204030204" pitchFamily="34" charset="0"/>
              </a:rPr>
              <a:t> sociala medier består ofta av medvetna val.</a:t>
            </a:r>
          </a:p>
          <a:p>
            <a:pPr marL="285750" lvl="0" indent="-285750">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Sammantaget bygger bildmaterialet en bild av </a:t>
            </a:r>
            <a:r>
              <a:rPr lang="sv-SE" sz="2400" dirty="0" err="1">
                <a:solidFill>
                  <a:schemeClr val="bg1"/>
                </a:solidFill>
                <a:latin typeface="Calibri" panose="020F0502020204030204" pitchFamily="34" charset="0"/>
                <a:cs typeface="Calibri" panose="020F0502020204030204" pitchFamily="34" charset="0"/>
              </a:rPr>
              <a:t>influencerns</a:t>
            </a:r>
            <a:r>
              <a:rPr lang="sv-SE" sz="2400" dirty="0">
                <a:solidFill>
                  <a:schemeClr val="bg1"/>
                </a:solidFill>
                <a:latin typeface="Calibri" panose="020F0502020204030204" pitchFamily="34" charset="0"/>
                <a:cs typeface="Calibri" panose="020F0502020204030204" pitchFamily="34" charset="0"/>
              </a:rPr>
              <a:t> åsikter, intressen och värderingar. Denna bild behöver inte överensstämma med den verkliga personen bakom kontot.</a:t>
            </a:r>
          </a:p>
          <a:p>
            <a:pPr marL="285750" lvl="0" indent="-285750">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Relationen mellan </a:t>
            </a:r>
            <a:r>
              <a:rPr lang="sv-SE" sz="2400" dirty="0" err="1">
                <a:solidFill>
                  <a:schemeClr val="bg1"/>
                </a:solidFill>
                <a:latin typeface="Calibri" panose="020F0502020204030204" pitchFamily="34" charset="0"/>
                <a:cs typeface="Calibri" panose="020F0502020204030204" pitchFamily="34" charset="0"/>
              </a:rPr>
              <a:t>influencer</a:t>
            </a:r>
            <a:r>
              <a:rPr lang="sv-SE" sz="2400" dirty="0">
                <a:solidFill>
                  <a:schemeClr val="bg1"/>
                </a:solidFill>
                <a:latin typeface="Calibri" panose="020F0502020204030204" pitchFamily="34" charset="0"/>
                <a:cs typeface="Calibri" panose="020F0502020204030204" pitchFamily="34" charset="0"/>
              </a:rPr>
              <a:t> och följare kan upplevas som en kompisrelation, </a:t>
            </a:r>
            <a:br>
              <a:rPr lang="sv-SE" sz="2400" dirty="0">
                <a:solidFill>
                  <a:schemeClr val="bg1"/>
                </a:solidFill>
                <a:latin typeface="Calibri" panose="020F0502020204030204" pitchFamily="34" charset="0"/>
                <a:cs typeface="Calibri" panose="020F0502020204030204" pitchFamily="34" charset="0"/>
              </a:rPr>
            </a:br>
            <a:r>
              <a:rPr lang="sv-SE" sz="2400" dirty="0">
                <a:solidFill>
                  <a:schemeClr val="bg1"/>
                </a:solidFill>
                <a:latin typeface="Calibri" panose="020F0502020204030204" pitchFamily="34" charset="0"/>
                <a:cs typeface="Calibri" panose="020F0502020204030204" pitchFamily="34" charset="0"/>
              </a:rPr>
              <a:t>därför kan det vara lätt att glömma bort att vara källkritisk.</a:t>
            </a:r>
          </a:p>
          <a:p>
            <a:pPr marL="285750" lvl="0" indent="-285750">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En </a:t>
            </a:r>
            <a:r>
              <a:rPr lang="sv-SE" sz="2400" dirty="0" err="1">
                <a:solidFill>
                  <a:schemeClr val="bg1"/>
                </a:solidFill>
                <a:latin typeface="Calibri" panose="020F0502020204030204" pitchFamily="34" charset="0"/>
                <a:cs typeface="Calibri" panose="020F0502020204030204" pitchFamily="34" charset="0"/>
              </a:rPr>
              <a:t>influencer</a:t>
            </a:r>
            <a:r>
              <a:rPr lang="sv-SE" sz="2400" dirty="0">
                <a:solidFill>
                  <a:schemeClr val="bg1"/>
                </a:solidFill>
                <a:latin typeface="Calibri" panose="020F0502020204030204" pitchFamily="34" charset="0"/>
                <a:cs typeface="Calibri" panose="020F0502020204030204" pitchFamily="34" charset="0"/>
              </a:rPr>
              <a:t> är ofta sponsrad och får betalt för att föra fram vissa åsikter, </a:t>
            </a:r>
            <a:br>
              <a:rPr lang="sv-SE" sz="2400" dirty="0">
                <a:solidFill>
                  <a:schemeClr val="bg1"/>
                </a:solidFill>
                <a:latin typeface="Calibri" panose="020F0502020204030204" pitchFamily="34" charset="0"/>
                <a:cs typeface="Calibri" panose="020F0502020204030204" pitchFamily="34" charset="0"/>
              </a:rPr>
            </a:br>
            <a:r>
              <a:rPr lang="sv-SE" sz="2400" dirty="0">
                <a:solidFill>
                  <a:schemeClr val="bg1"/>
                </a:solidFill>
                <a:latin typeface="Calibri" panose="020F0502020204030204" pitchFamily="34" charset="0"/>
                <a:cs typeface="Calibri" panose="020F0502020204030204" pitchFamily="34" charset="0"/>
              </a:rPr>
              <a:t>varor eller tjänster.</a:t>
            </a:r>
          </a:p>
          <a:p>
            <a:pPr marL="285750" lvl="0" indent="-285750">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En </a:t>
            </a:r>
            <a:r>
              <a:rPr lang="sv-SE" sz="2400" dirty="0" err="1">
                <a:solidFill>
                  <a:schemeClr val="bg1"/>
                </a:solidFill>
                <a:latin typeface="Calibri" panose="020F0502020204030204" pitchFamily="34" charset="0"/>
                <a:cs typeface="Calibri" panose="020F0502020204030204" pitchFamily="34" charset="0"/>
              </a:rPr>
              <a:t>influencer</a:t>
            </a:r>
            <a:r>
              <a:rPr lang="sv-SE" sz="2400" dirty="0">
                <a:solidFill>
                  <a:schemeClr val="bg1"/>
                </a:solidFill>
                <a:latin typeface="Calibri" panose="020F0502020204030204" pitchFamily="34" charset="0"/>
                <a:cs typeface="Calibri" panose="020F0502020204030204" pitchFamily="34" charset="0"/>
              </a:rPr>
              <a:t> har stor makt att påverka genom sitt stora antal följare och </a:t>
            </a:r>
            <a:br>
              <a:rPr lang="sv-SE" sz="2400" dirty="0">
                <a:solidFill>
                  <a:schemeClr val="bg1"/>
                </a:solidFill>
                <a:latin typeface="Calibri" panose="020F0502020204030204" pitchFamily="34" charset="0"/>
                <a:cs typeface="Calibri" panose="020F0502020204030204" pitchFamily="34" charset="0"/>
              </a:rPr>
            </a:br>
            <a:r>
              <a:rPr lang="sv-SE" sz="2400" dirty="0">
                <a:solidFill>
                  <a:schemeClr val="bg1"/>
                </a:solidFill>
                <a:latin typeface="Calibri" panose="020F0502020204030204" pitchFamily="34" charset="0"/>
                <a:cs typeface="Calibri" panose="020F0502020204030204" pitchFamily="34" charset="0"/>
              </a:rPr>
              <a:t>relationen till följarna men tar inte alltid publicistiskt ansvar.</a:t>
            </a:r>
          </a:p>
          <a:p>
            <a:pPr marL="285750" lvl="0" indent="-285750">
              <a:buClr>
                <a:schemeClr val="bg1"/>
              </a:buClr>
              <a:buFont typeface="Arial" panose="020B0604020202020204" pitchFamily="34" charset="0"/>
              <a:buChar char="•"/>
            </a:pPr>
            <a:r>
              <a:rPr lang="sv-SE" sz="2400" dirty="0">
                <a:solidFill>
                  <a:schemeClr val="bg1"/>
                </a:solidFill>
                <a:latin typeface="Calibri" panose="020F0502020204030204" pitchFamily="34" charset="0"/>
                <a:cs typeface="Calibri" panose="020F0502020204030204" pitchFamily="34" charset="0"/>
              </a:rPr>
              <a:t>Kanalen mellan en </a:t>
            </a:r>
            <a:r>
              <a:rPr lang="sv-SE" sz="2400" dirty="0" err="1">
                <a:solidFill>
                  <a:schemeClr val="bg1"/>
                </a:solidFill>
                <a:latin typeface="Calibri" panose="020F0502020204030204" pitchFamily="34" charset="0"/>
                <a:cs typeface="Calibri" panose="020F0502020204030204" pitchFamily="34" charset="0"/>
              </a:rPr>
              <a:t>influencer</a:t>
            </a:r>
            <a:r>
              <a:rPr lang="sv-SE" sz="2400" dirty="0">
                <a:solidFill>
                  <a:schemeClr val="bg1"/>
                </a:solidFill>
                <a:latin typeface="Calibri" panose="020F0502020204030204" pitchFamily="34" charset="0"/>
                <a:cs typeface="Calibri" panose="020F0502020204030204" pitchFamily="34" charset="0"/>
              </a:rPr>
              <a:t> och hens stora antal följare är en kraftfull informationsväg för att nå ut med åsikter och värderingar för att skapa förändring, något som även antidemokratiska krafter, eller partipolitiska agendor kan dra nytta av. </a:t>
            </a:r>
          </a:p>
        </p:txBody>
      </p:sp>
    </p:spTree>
    <p:extLst>
      <p:ext uri="{BB962C8B-B14F-4D97-AF65-F5344CB8AC3E}">
        <p14:creationId xmlns:p14="http://schemas.microsoft.com/office/powerpoint/2010/main" val="3600223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10243"/>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Berätta med rörliga bilder</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5" name="Rektangel 4">
            <a:extLst>
              <a:ext uri="{FF2B5EF4-FFF2-40B4-BE49-F238E27FC236}">
                <a16:creationId xmlns:a16="http://schemas.microsoft.com/office/drawing/2014/main" id="{AA8BB715-6652-0D45-AA53-4198DEA0EF8B}"/>
              </a:ext>
            </a:extLst>
          </p:cNvPr>
          <p:cNvSpPr/>
          <p:nvPr/>
        </p:nvSpPr>
        <p:spPr>
          <a:xfrm>
            <a:off x="1028700" y="1079500"/>
            <a:ext cx="10024528" cy="474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Google Shape;637;p77">
            <a:extLst>
              <a:ext uri="{FF2B5EF4-FFF2-40B4-BE49-F238E27FC236}">
                <a16:creationId xmlns:a16="http://schemas.microsoft.com/office/drawing/2014/main" id="{E33A5B9C-70D6-FD46-B465-9327EF5A7BE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04088" y="2310248"/>
            <a:ext cx="2887045" cy="2331405"/>
          </a:xfrm>
          <a:prstGeom prst="rect">
            <a:avLst/>
          </a:prstGeom>
          <a:noFill/>
          <a:ln>
            <a:noFill/>
          </a:ln>
        </p:spPr>
      </p:pic>
      <p:cxnSp>
        <p:nvCxnSpPr>
          <p:cNvPr id="8" name="Google Shape;638;p77">
            <a:extLst>
              <a:ext uri="{FF2B5EF4-FFF2-40B4-BE49-F238E27FC236}">
                <a16:creationId xmlns:a16="http://schemas.microsoft.com/office/drawing/2014/main" id="{D3B348F6-DD8D-874C-88F7-5AC7FA5E56E6}"/>
              </a:ext>
            </a:extLst>
          </p:cNvPr>
          <p:cNvCxnSpPr/>
          <p:nvPr/>
        </p:nvCxnSpPr>
        <p:spPr>
          <a:xfrm rot="10800000" flipH="1">
            <a:off x="3128053" y="2547658"/>
            <a:ext cx="1642314" cy="576695"/>
          </a:xfrm>
          <a:prstGeom prst="straightConnector1">
            <a:avLst/>
          </a:prstGeom>
          <a:noFill/>
          <a:ln w="28575" cap="flat" cmpd="sng">
            <a:solidFill>
              <a:schemeClr val="tx1">
                <a:lumMod val="50000"/>
                <a:lumOff val="50000"/>
              </a:schemeClr>
            </a:solidFill>
            <a:prstDash val="dash"/>
            <a:round/>
            <a:headEnd type="none" w="sm" len="sm"/>
            <a:tailEnd type="none" w="sm" len="sm"/>
          </a:ln>
        </p:spPr>
      </p:cxnSp>
      <p:cxnSp>
        <p:nvCxnSpPr>
          <p:cNvPr id="11" name="Google Shape;639;p77">
            <a:extLst>
              <a:ext uri="{FF2B5EF4-FFF2-40B4-BE49-F238E27FC236}">
                <a16:creationId xmlns:a16="http://schemas.microsoft.com/office/drawing/2014/main" id="{26C42B20-6420-FC42-A0D9-DF06FEF40A24}"/>
              </a:ext>
            </a:extLst>
          </p:cNvPr>
          <p:cNvCxnSpPr/>
          <p:nvPr/>
        </p:nvCxnSpPr>
        <p:spPr>
          <a:xfrm>
            <a:off x="3170202" y="3564903"/>
            <a:ext cx="1558016" cy="527604"/>
          </a:xfrm>
          <a:prstGeom prst="straightConnector1">
            <a:avLst/>
          </a:prstGeom>
          <a:noFill/>
          <a:ln w="28575" cap="flat" cmpd="sng">
            <a:solidFill>
              <a:schemeClr val="tx1">
                <a:lumMod val="50000"/>
                <a:lumOff val="50000"/>
              </a:schemeClr>
            </a:solidFill>
            <a:prstDash val="dash"/>
            <a:round/>
            <a:headEnd type="none" w="sm" len="sm"/>
            <a:tailEnd type="none" w="sm" len="sm"/>
          </a:ln>
        </p:spPr>
      </p:cxnSp>
      <p:pic>
        <p:nvPicPr>
          <p:cNvPr id="12" name="Google Shape;640;p77">
            <a:extLst>
              <a:ext uri="{FF2B5EF4-FFF2-40B4-BE49-F238E27FC236}">
                <a16:creationId xmlns:a16="http://schemas.microsoft.com/office/drawing/2014/main" id="{B1249D74-23E7-0543-B127-6E8B664CF83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5219" y="1487898"/>
            <a:ext cx="6629311" cy="3838659"/>
          </a:xfrm>
          <a:prstGeom prst="rect">
            <a:avLst/>
          </a:prstGeom>
          <a:noFill/>
          <a:ln>
            <a:noFill/>
          </a:ln>
        </p:spPr>
      </p:pic>
    </p:spTree>
    <p:extLst>
      <p:ext uri="{BB962C8B-B14F-4D97-AF65-F5344CB8AC3E}">
        <p14:creationId xmlns:p14="http://schemas.microsoft.com/office/powerpoint/2010/main" val="633030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Berätta med rörliga bilder</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13" name="Google Shape;649;p78">
            <a:extLst>
              <a:ext uri="{FF2B5EF4-FFF2-40B4-BE49-F238E27FC236}">
                <a16:creationId xmlns:a16="http://schemas.microsoft.com/office/drawing/2014/main" id="{C9C7921E-CECE-0448-8B43-C755283C8BD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01093" y="2496024"/>
            <a:ext cx="3134556" cy="1886215"/>
          </a:xfrm>
          <a:prstGeom prst="rect">
            <a:avLst/>
          </a:prstGeom>
          <a:noFill/>
          <a:ln>
            <a:solidFill>
              <a:schemeClr val="bg1"/>
            </a:solidFill>
          </a:ln>
        </p:spPr>
      </p:pic>
      <p:pic>
        <p:nvPicPr>
          <p:cNvPr id="14" name="Google Shape;650;p78">
            <a:extLst>
              <a:ext uri="{FF2B5EF4-FFF2-40B4-BE49-F238E27FC236}">
                <a16:creationId xmlns:a16="http://schemas.microsoft.com/office/drawing/2014/main" id="{32EA0A83-1905-B74A-8A4E-B1E172FB29F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03474" y="2496022"/>
            <a:ext cx="3134556" cy="1886215"/>
          </a:xfrm>
          <a:prstGeom prst="rect">
            <a:avLst/>
          </a:prstGeom>
          <a:noFill/>
          <a:ln>
            <a:solidFill>
              <a:schemeClr val="bg1"/>
            </a:solidFill>
          </a:ln>
        </p:spPr>
      </p:pic>
      <p:pic>
        <p:nvPicPr>
          <p:cNvPr id="15" name="Google Shape;651;p78">
            <a:extLst>
              <a:ext uri="{FF2B5EF4-FFF2-40B4-BE49-F238E27FC236}">
                <a16:creationId xmlns:a16="http://schemas.microsoft.com/office/drawing/2014/main" id="{CD17998B-6B48-1A40-8658-A7C9D026CA2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8712" y="2485898"/>
            <a:ext cx="3134556" cy="1886204"/>
          </a:xfrm>
          <a:prstGeom prst="rect">
            <a:avLst/>
          </a:prstGeom>
          <a:noFill/>
          <a:ln>
            <a:solidFill>
              <a:schemeClr val="bg1"/>
            </a:solidFill>
          </a:ln>
        </p:spPr>
      </p:pic>
      <p:sp>
        <p:nvSpPr>
          <p:cNvPr id="16" name="Text Box 1">
            <a:extLst>
              <a:ext uri="{FF2B5EF4-FFF2-40B4-BE49-F238E27FC236}">
                <a16:creationId xmlns:a16="http://schemas.microsoft.com/office/drawing/2014/main" id="{33D4289C-A1E4-4646-BAAD-237FFEE6DD7B}"/>
              </a:ext>
            </a:extLst>
          </p:cNvPr>
          <p:cNvSpPr txBox="1">
            <a:spLocks noChangeArrowheads="1"/>
          </p:cNvSpPr>
          <p:nvPr/>
        </p:nvSpPr>
        <p:spPr bwMode="auto">
          <a:xfrm>
            <a:off x="3752091" y="2810109"/>
            <a:ext cx="549001" cy="108537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a:t>
            </a:r>
            <a:endParaRPr lang="sv-SE" dirty="0">
              <a:solidFill>
                <a:schemeClr val="bg1"/>
              </a:solidFill>
              <a:latin typeface="Calibri" panose="020F0502020204030204" pitchFamily="34" charset="0"/>
              <a:ea typeface="Arial"/>
              <a:cs typeface="Calibri" panose="020F0502020204030204" pitchFamily="34" charset="0"/>
            </a:endParaRPr>
          </a:p>
        </p:txBody>
      </p:sp>
      <p:sp>
        <p:nvSpPr>
          <p:cNvPr id="17" name="Text Box 1">
            <a:extLst>
              <a:ext uri="{FF2B5EF4-FFF2-40B4-BE49-F238E27FC236}">
                <a16:creationId xmlns:a16="http://schemas.microsoft.com/office/drawing/2014/main" id="{4BD07DB6-4311-9F4A-B7F4-863904F861D7}"/>
              </a:ext>
            </a:extLst>
          </p:cNvPr>
          <p:cNvSpPr txBox="1">
            <a:spLocks noChangeArrowheads="1"/>
          </p:cNvSpPr>
          <p:nvPr/>
        </p:nvSpPr>
        <p:spPr bwMode="auto">
          <a:xfrm>
            <a:off x="7441342" y="2810109"/>
            <a:ext cx="549001" cy="108537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a:t>
            </a:r>
            <a:endParaRPr lang="sv-SE" dirty="0">
              <a:solidFill>
                <a:schemeClr val="bg1"/>
              </a:solidFill>
              <a:latin typeface="Calibri" panose="020F0502020204030204" pitchFamily="34" charset="0"/>
              <a:ea typeface="Arial"/>
              <a:cs typeface="Calibri" panose="020F0502020204030204" pitchFamily="34" charset="0"/>
            </a:endParaRPr>
          </a:p>
        </p:txBody>
      </p:sp>
      <p:sp>
        <p:nvSpPr>
          <p:cNvPr id="18" name="Text Box 1">
            <a:extLst>
              <a:ext uri="{FF2B5EF4-FFF2-40B4-BE49-F238E27FC236}">
                <a16:creationId xmlns:a16="http://schemas.microsoft.com/office/drawing/2014/main" id="{DFE8E765-344B-504B-95C0-30B2697FD5CA}"/>
              </a:ext>
            </a:extLst>
          </p:cNvPr>
          <p:cNvSpPr txBox="1">
            <a:spLocks noChangeArrowheads="1"/>
          </p:cNvSpPr>
          <p:nvPr/>
        </p:nvSpPr>
        <p:spPr bwMode="auto">
          <a:xfrm>
            <a:off x="11138030" y="2810109"/>
            <a:ext cx="549001" cy="108537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Clr>
                <a:schemeClr val="dk1"/>
              </a:buClr>
              <a:buSzPts val="1100"/>
            </a:pPr>
            <a:r>
              <a:rPr lang="sv-SE" sz="3600" dirty="0">
                <a:solidFill>
                  <a:schemeClr val="bg1"/>
                </a:solidFill>
                <a:latin typeface="Calibri" panose="020F0502020204030204" pitchFamily="34" charset="0"/>
                <a:ea typeface="Arial"/>
                <a:cs typeface="Calibri" panose="020F0502020204030204" pitchFamily="34" charset="0"/>
              </a:rPr>
              <a:t>=</a:t>
            </a:r>
            <a:endParaRPr lang="sv-SE" dirty="0">
              <a:solidFill>
                <a:schemeClr val="bg1"/>
              </a:solidFill>
              <a:latin typeface="Calibri" panose="020F0502020204030204" pitchFamily="34" charset="0"/>
              <a:ea typeface="Arial"/>
              <a:cs typeface="Calibri" panose="020F0502020204030204" pitchFamily="34" charset="0"/>
            </a:endParaRPr>
          </a:p>
        </p:txBody>
      </p:sp>
    </p:spTree>
    <p:extLst>
      <p:ext uri="{BB962C8B-B14F-4D97-AF65-F5344CB8AC3E}">
        <p14:creationId xmlns:p14="http://schemas.microsoft.com/office/powerpoint/2010/main" val="2701479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Berätta med rörliga bilder</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11" name="Onlinemedia 1" descr="shortmovie1.mov">
            <a:hlinkClick r:id="" action="ppaction://media"/>
            <a:extLst>
              <a:ext uri="{FF2B5EF4-FFF2-40B4-BE49-F238E27FC236}">
                <a16:creationId xmlns:a16="http://schemas.microsoft.com/office/drawing/2014/main" id="{CD26EA27-13AF-0247-A43D-2F4D1CBE28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5985" y="852742"/>
            <a:ext cx="9160030" cy="5152516"/>
          </a:xfrm>
          <a:prstGeom prst="rect">
            <a:avLst/>
          </a:prstGeom>
        </p:spPr>
      </p:pic>
    </p:spTree>
    <p:extLst>
      <p:ext uri="{BB962C8B-B14F-4D97-AF65-F5344CB8AC3E}">
        <p14:creationId xmlns:p14="http://schemas.microsoft.com/office/powerpoint/2010/main" val="385341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Berätta med rörliga bilder</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5" name="Onlinemedia 3" descr="shortmovie2.mov">
            <a:hlinkClick r:id="" action="ppaction://media"/>
            <a:extLst>
              <a:ext uri="{FF2B5EF4-FFF2-40B4-BE49-F238E27FC236}">
                <a16:creationId xmlns:a16="http://schemas.microsoft.com/office/drawing/2014/main" id="{D7F5B215-DAF6-A840-98CC-616B93A7C7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5985" y="852742"/>
            <a:ext cx="9160030" cy="5152516"/>
          </a:xfrm>
          <a:prstGeom prst="rect">
            <a:avLst/>
          </a:prstGeom>
        </p:spPr>
      </p:pic>
    </p:spTree>
    <p:extLst>
      <p:ext uri="{BB962C8B-B14F-4D97-AF65-F5344CB8AC3E}">
        <p14:creationId xmlns:p14="http://schemas.microsoft.com/office/powerpoint/2010/main" val="322366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Bilder kan få oss att agera</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Tree>
    <p:extLst>
      <p:ext uri="{BB962C8B-B14F-4D97-AF65-F5344CB8AC3E}">
        <p14:creationId xmlns:p14="http://schemas.microsoft.com/office/powerpoint/2010/main" val="237329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8"/>
        <p:cNvGrpSpPr/>
        <p:nvPr/>
      </p:nvGrpSpPr>
      <p:grpSpPr>
        <a:xfrm>
          <a:off x="0" y="0"/>
          <a:ext cx="0" cy="0"/>
          <a:chOff x="0" y="0"/>
          <a:chExt cx="0" cy="0"/>
        </a:xfrm>
      </p:grpSpPr>
      <p:sp>
        <p:nvSpPr>
          <p:cNvPr id="9" name="Text Box 1">
            <a:extLst>
              <a:ext uri="{FF2B5EF4-FFF2-40B4-BE49-F238E27FC236}">
                <a16:creationId xmlns:a16="http://schemas.microsoft.com/office/drawing/2014/main" id="{C2243614-6CD9-DA43-B28B-C13AD56F57B7}"/>
              </a:ext>
            </a:extLst>
          </p:cNvPr>
          <p:cNvSpPr txBox="1">
            <a:spLocks noChangeArrowheads="1"/>
          </p:cNvSpPr>
          <p:nvPr/>
        </p:nvSpPr>
        <p:spPr bwMode="auto">
          <a:xfrm>
            <a:off x="0" y="0"/>
            <a:ext cx="121920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lvl="0" algn="ctr">
              <a:buSzPts val="2400"/>
            </a:pPr>
            <a:r>
              <a:rPr lang="sv-SE" sz="1600" b="1" dirty="0">
                <a:solidFill>
                  <a:schemeClr val="bg1"/>
                </a:solidFill>
                <a:latin typeface="Calibri" panose="020F0502020204030204" pitchFamily="34" charset="0"/>
                <a:ea typeface="Arial"/>
                <a:cs typeface="Calibri" panose="020F0502020204030204" pitchFamily="34" charset="0"/>
              </a:rPr>
              <a:t>Bilders betydelseladdning – Flera bilder skapar mönster: Berätta med rörliga bilder</a:t>
            </a:r>
          </a:p>
        </p:txBody>
      </p:sp>
      <p:sp>
        <p:nvSpPr>
          <p:cNvPr id="10" name="Text Box 1">
            <a:extLst>
              <a:ext uri="{FF2B5EF4-FFF2-40B4-BE49-F238E27FC236}">
                <a16:creationId xmlns:a16="http://schemas.microsoft.com/office/drawing/2014/main" id="{B2FBFB06-3AC3-4944-8CAF-7363A718451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pic>
        <p:nvPicPr>
          <p:cNvPr id="3" name="Bildobjekt 2" descr="En bild som visar utomhus, man, framsida, gata&#10;&#10;Automatiskt genererad beskrivning">
            <a:extLst>
              <a:ext uri="{FF2B5EF4-FFF2-40B4-BE49-F238E27FC236}">
                <a16:creationId xmlns:a16="http://schemas.microsoft.com/office/drawing/2014/main" id="{636264C9-1651-7543-9B27-683204688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0489" y="994867"/>
            <a:ext cx="6491021" cy="4868266"/>
          </a:xfrm>
          <a:prstGeom prst="rect">
            <a:avLst/>
          </a:prstGeom>
        </p:spPr>
      </p:pic>
    </p:spTree>
    <p:extLst>
      <p:ext uri="{BB962C8B-B14F-4D97-AF65-F5344CB8AC3E}">
        <p14:creationId xmlns:p14="http://schemas.microsoft.com/office/powerpoint/2010/main" val="6769665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solidFill>
                  <a:schemeClr val="bg1"/>
                </a:solidFill>
                <a:latin typeface="Calibri"/>
                <a:ea typeface="Calibri"/>
                <a:cs typeface="Calibri"/>
                <a:sym typeface="Calibri"/>
              </a:rPr>
              <a:t>Att tänka på</a:t>
            </a:r>
          </a:p>
        </p:txBody>
      </p:sp>
      <p:sp>
        <p:nvSpPr>
          <p:cNvPr id="7" name="Text Box 1">
            <a:extLst>
              <a:ext uri="{FF2B5EF4-FFF2-40B4-BE49-F238E27FC236}">
                <a16:creationId xmlns:a16="http://schemas.microsoft.com/office/drawing/2014/main" id="{47504271-75F0-4145-A49C-04C91763DDE1}"/>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2" name="Rektangel 1">
            <a:extLst>
              <a:ext uri="{FF2B5EF4-FFF2-40B4-BE49-F238E27FC236}">
                <a16:creationId xmlns:a16="http://schemas.microsoft.com/office/drawing/2014/main" id="{E58000C6-D07F-2246-9FC5-A86821B7513F}"/>
              </a:ext>
            </a:extLst>
          </p:cNvPr>
          <p:cNvSpPr/>
          <p:nvPr/>
        </p:nvSpPr>
        <p:spPr>
          <a:xfrm>
            <a:off x="347851" y="1155702"/>
            <a:ext cx="10145978" cy="4734629"/>
          </a:xfrm>
          <a:prstGeom prst="rect">
            <a:avLst/>
          </a:prstGeom>
        </p:spPr>
        <p:txBody>
          <a:bodyPr wrap="square">
            <a:spAutoFit/>
          </a:bodyPr>
          <a:lstStyle/>
          <a:p>
            <a:pPr marL="342900" lvl="0" indent="-342900" fontAlgn="base">
              <a:lnSpc>
                <a:spcPts val="2600"/>
              </a:lnSpc>
              <a:spcBef>
                <a:spcPts val="300"/>
              </a:spcBef>
              <a:spcAft>
                <a:spcPts val="300"/>
              </a:spcAft>
              <a:buClr>
                <a:schemeClr val="bg1"/>
              </a:buClr>
              <a:buSzPts val="14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Rörliga bilder som sammanförs på en tidslinje och spelas upp efter varandra läser vi lätt ihop.</a:t>
            </a:r>
            <a:endParaRPr lang="sv-SE" sz="2400" dirty="0">
              <a:solidFill>
                <a:schemeClr val="bg1"/>
              </a:solidFill>
              <a:latin typeface="Calibri" panose="020F0502020204030204" pitchFamily="34" charset="0"/>
              <a:ea typeface="Arial" panose="020B0604020202020204" pitchFamily="34" charset="0"/>
              <a:cs typeface="Calibri" panose="020F0502020204030204" pitchFamily="34" charset="0"/>
            </a:endParaRPr>
          </a:p>
          <a:p>
            <a:pPr marL="342900" lvl="0" indent="-342900" fontAlgn="base">
              <a:lnSpc>
                <a:spcPts val="2600"/>
              </a:lnSpc>
              <a:spcBef>
                <a:spcPts val="300"/>
              </a:spcBef>
              <a:spcAft>
                <a:spcPts val="300"/>
              </a:spcAft>
              <a:buClr>
                <a:schemeClr val="bg1"/>
              </a:buClr>
              <a:buSzPts val="14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Musiken spelar en stor roll i hur vi upplever stämningen i en filmsekvens.</a:t>
            </a:r>
            <a:endParaRPr lang="sv-SE" sz="2400" dirty="0">
              <a:solidFill>
                <a:schemeClr val="bg1"/>
              </a:solidFill>
              <a:latin typeface="Calibri" panose="020F0502020204030204" pitchFamily="34" charset="0"/>
              <a:ea typeface="Arial" panose="020B0604020202020204" pitchFamily="34" charset="0"/>
              <a:cs typeface="Calibri" panose="020F0502020204030204" pitchFamily="34" charset="0"/>
            </a:endParaRPr>
          </a:p>
          <a:p>
            <a:pPr marL="342900" lvl="0" indent="-342900" fontAlgn="base">
              <a:lnSpc>
                <a:spcPts val="2600"/>
              </a:lnSpc>
              <a:spcBef>
                <a:spcPts val="300"/>
              </a:spcBef>
              <a:spcAft>
                <a:spcPts val="300"/>
              </a:spcAft>
              <a:buClr>
                <a:schemeClr val="bg1"/>
              </a:buClr>
              <a:buSzPts val="14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Kombinationen av berättande och möjligheten att väcka känslor gör att rörlig bild ger stora möjligheter att driva en tes eller argumentera för en sak. </a:t>
            </a:r>
            <a:endParaRPr lang="sv-SE" sz="2400" dirty="0">
              <a:solidFill>
                <a:schemeClr val="bg1"/>
              </a:solidFill>
              <a:latin typeface="Calibri" panose="020F0502020204030204" pitchFamily="34" charset="0"/>
              <a:ea typeface="Arial" panose="020B0604020202020204" pitchFamily="34" charset="0"/>
              <a:cs typeface="Calibri" panose="020F0502020204030204" pitchFamily="34" charset="0"/>
            </a:endParaRPr>
          </a:p>
          <a:p>
            <a:pPr marL="342900" lvl="0" indent="-342900" fontAlgn="base">
              <a:lnSpc>
                <a:spcPts val="2600"/>
              </a:lnSpc>
              <a:spcBef>
                <a:spcPts val="300"/>
              </a:spcBef>
              <a:spcAft>
                <a:spcPts val="300"/>
              </a:spcAft>
              <a:buClr>
                <a:schemeClr val="bg1"/>
              </a:buClr>
              <a:buSzPts val="14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Berättelsen kan fånga din uppmärksamhet och när du känner starka känslor tenderar du att släppa din källkritiska gard; du glömmer bort att fundera på vilka underliggande budskap som berättelsen bär med sig eller om den fakta som uppges verkligen är sann.</a:t>
            </a:r>
            <a:endParaRPr lang="sv-SE" sz="2400" dirty="0">
              <a:solidFill>
                <a:schemeClr val="bg1"/>
              </a:solidFill>
              <a:latin typeface="Calibri" panose="020F0502020204030204" pitchFamily="34" charset="0"/>
              <a:ea typeface="Arial" panose="020B0604020202020204" pitchFamily="34" charset="0"/>
              <a:cs typeface="Calibri" panose="020F0502020204030204" pitchFamily="34" charset="0"/>
            </a:endParaRPr>
          </a:p>
          <a:p>
            <a:pPr marL="342900" lvl="0" indent="-342900" fontAlgn="base">
              <a:lnSpc>
                <a:spcPts val="2600"/>
              </a:lnSpc>
              <a:spcBef>
                <a:spcPts val="300"/>
              </a:spcBef>
              <a:spcAft>
                <a:spcPts val="300"/>
              </a:spcAft>
              <a:buClr>
                <a:schemeClr val="bg1"/>
              </a:buClr>
              <a:buSzPts val="1400"/>
              <a:buFont typeface="Arial" panose="020B0604020202020204" pitchFamily="34" charset="0"/>
              <a:buChar char="●"/>
            </a:pPr>
            <a:r>
              <a:rPr lang="sv-SE"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Många konspirationsteorier och myter sprids med hjälp av filmatiseringar och falska dokumentärer på sociala medier. Ofta hör tilltro till dessa ihop med identifikation med andra generella åsikter såsom ”motstånd mot överheten” eller att man själv ”förstått någonting som andra inte förstått”.</a:t>
            </a:r>
            <a:endParaRPr lang="sv-SE"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98216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9BF2E"/>
        </a:solidFill>
        <a:effectLst/>
      </p:bgPr>
    </p:bg>
    <p:spTree>
      <p:nvGrpSpPr>
        <p:cNvPr id="1" name=""/>
        <p:cNvGrpSpPr/>
        <p:nvPr/>
      </p:nvGrpSpPr>
      <p:grpSpPr>
        <a:xfrm>
          <a:off x="0" y="0"/>
          <a:ext cx="0" cy="0"/>
          <a:chOff x="0" y="0"/>
          <a:chExt cx="0" cy="0"/>
        </a:xfrm>
      </p:grpSpPr>
      <p:pic>
        <p:nvPicPr>
          <p:cNvPr id="4" name="Bildobjekt 3" descr="En bild som visar foto&#10;&#10;Automatiskt genererad beskrivning">
            <a:extLst>
              <a:ext uri="{FF2B5EF4-FFF2-40B4-BE49-F238E27FC236}">
                <a16:creationId xmlns:a16="http://schemas.microsoft.com/office/drawing/2014/main" id="{A8B0EA83-DD01-B84F-8D96-C459F9C1BA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6757" y="499954"/>
            <a:ext cx="4210940" cy="5858092"/>
          </a:xfrm>
          <a:prstGeom prst="rect">
            <a:avLst/>
          </a:prstGeom>
          <a:effectLst>
            <a:outerShdw blurRad="50800" dist="38100" dir="2700000" algn="tl" rotWithShape="0">
              <a:prstClr val="black">
                <a:alpha val="40000"/>
              </a:prstClr>
            </a:outerShdw>
          </a:effectLst>
        </p:spPr>
      </p:pic>
      <p:sp>
        <p:nvSpPr>
          <p:cNvPr id="6" name="Text Box 1"/>
          <p:cNvSpPr txBox="1">
            <a:spLocks noChangeArrowheads="1"/>
          </p:cNvSpPr>
          <p:nvPr/>
        </p:nvSpPr>
        <p:spPr bwMode="auto">
          <a:xfrm>
            <a:off x="215900" y="88902"/>
            <a:ext cx="11976100" cy="990598"/>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nSpc>
                <a:spcPts val="5333"/>
              </a:lnSpc>
              <a:buSzPct val="100000"/>
            </a:pPr>
            <a:r>
              <a:rPr lang="sv-SE" sz="4000" b="1" dirty="0">
                <a:latin typeface="Calibri"/>
                <a:ea typeface="Calibri"/>
                <a:cs typeface="Calibri"/>
                <a:sym typeface="Calibri"/>
              </a:rPr>
              <a:t>Kapitel 4 – Praktisk övning</a:t>
            </a:r>
          </a:p>
        </p:txBody>
      </p:sp>
      <p:sp>
        <p:nvSpPr>
          <p:cNvPr id="25" name="Text Box 1"/>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chemeClr val="tx1">
                    <a:alpha val="60000"/>
                  </a:schemeClr>
                </a:solidFill>
                <a:latin typeface="Calibri" charset="0"/>
              </a:rPr>
              <a:t>Bilder och verkligheter – visuell gemenskap på nätet </a:t>
            </a:r>
          </a:p>
        </p:txBody>
      </p:sp>
      <p:sp>
        <p:nvSpPr>
          <p:cNvPr id="5" name="Text Box 1">
            <a:extLst>
              <a:ext uri="{FF2B5EF4-FFF2-40B4-BE49-F238E27FC236}">
                <a16:creationId xmlns:a16="http://schemas.microsoft.com/office/drawing/2014/main" id="{A4FE51E8-44A9-484B-B21E-FC4C709C86CB}"/>
              </a:ext>
            </a:extLst>
          </p:cNvPr>
          <p:cNvSpPr txBox="1">
            <a:spLocks noChangeArrowheads="1"/>
          </p:cNvSpPr>
          <p:nvPr/>
        </p:nvSpPr>
        <p:spPr bwMode="auto">
          <a:xfrm>
            <a:off x="215900" y="787324"/>
            <a:ext cx="6365579" cy="1150334"/>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buSzPct val="100000"/>
            </a:pPr>
            <a:r>
              <a:rPr lang="sv-SE" sz="3600" dirty="0">
                <a:solidFill>
                  <a:schemeClr val="bg1"/>
                </a:solidFill>
                <a:latin typeface="Calibri" panose="020F0502020204030204" pitchFamily="34" charset="0"/>
                <a:ea typeface="Arial"/>
                <a:cs typeface="Calibri" panose="020F0502020204030204" pitchFamily="34" charset="0"/>
              </a:rPr>
              <a:t>Vad berättar bilderna på en </a:t>
            </a:r>
            <a:r>
              <a:rPr lang="sv-SE" sz="3600" dirty="0" err="1">
                <a:solidFill>
                  <a:schemeClr val="bg1"/>
                </a:solidFill>
                <a:latin typeface="Calibri" panose="020F0502020204030204" pitchFamily="34" charset="0"/>
                <a:ea typeface="Arial"/>
                <a:cs typeface="Calibri" panose="020F0502020204030204" pitchFamily="34" charset="0"/>
              </a:rPr>
              <a:t>influencers</a:t>
            </a:r>
            <a:r>
              <a:rPr lang="sv-SE" sz="3600" dirty="0">
                <a:solidFill>
                  <a:schemeClr val="bg1"/>
                </a:solidFill>
                <a:latin typeface="Calibri" panose="020F0502020204030204" pitchFamily="34" charset="0"/>
                <a:ea typeface="Arial"/>
                <a:cs typeface="Calibri" panose="020F0502020204030204" pitchFamily="34" charset="0"/>
              </a:rPr>
              <a:t> konto?</a:t>
            </a:r>
            <a:endParaRPr lang="sv-SE" sz="3600" b="1" spc="-200" dirty="0">
              <a:solidFill>
                <a:schemeClr val="bg1"/>
              </a:solidFill>
              <a:latin typeface="Calibri" panose="020F0502020204030204" pitchFamily="34" charset="0"/>
              <a:cs typeface="Calibri" panose="020F0502020204030204" pitchFamily="34" charset="0"/>
            </a:endParaRPr>
          </a:p>
        </p:txBody>
      </p:sp>
      <p:sp>
        <p:nvSpPr>
          <p:cNvPr id="9" name="Ellips 8">
            <a:extLst>
              <a:ext uri="{FF2B5EF4-FFF2-40B4-BE49-F238E27FC236}">
                <a16:creationId xmlns:a16="http://schemas.microsoft.com/office/drawing/2014/main" id="{5CE44A49-43F8-FB4D-867D-0268AAA2B72D}"/>
              </a:ext>
            </a:extLst>
          </p:cNvPr>
          <p:cNvSpPr/>
          <p:nvPr/>
        </p:nvSpPr>
        <p:spPr>
          <a:xfrm>
            <a:off x="6714348" y="777696"/>
            <a:ext cx="1086953" cy="10869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B6644A59-3205-7C42-82BB-9C1B9035C1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2435" y="1079500"/>
            <a:ext cx="454322" cy="454322"/>
          </a:xfrm>
          <a:prstGeom prst="rect">
            <a:avLst/>
          </a:prstGeom>
        </p:spPr>
      </p:pic>
    </p:spTree>
    <p:extLst>
      <p:ext uri="{BB962C8B-B14F-4D97-AF65-F5344CB8AC3E}">
        <p14:creationId xmlns:p14="http://schemas.microsoft.com/office/powerpoint/2010/main" val="152713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kan få oss att agera</a:t>
            </a:r>
          </a:p>
        </p:txBody>
      </p:sp>
      <p:pic>
        <p:nvPicPr>
          <p:cNvPr id="3" name="Bildobjekt 2" descr="En bild som visar utomhus, väg, himmel, mark&#10;&#10;Automatiskt genererad beskrivning">
            <a:extLst>
              <a:ext uri="{FF2B5EF4-FFF2-40B4-BE49-F238E27FC236}">
                <a16:creationId xmlns:a16="http://schemas.microsoft.com/office/drawing/2014/main" id="{317DE6AA-1D37-CC4A-B744-4B8A7165BA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3038" y="914762"/>
            <a:ext cx="6870023" cy="5028475"/>
          </a:xfrm>
          <a:prstGeom prst="rect">
            <a:avLst/>
          </a:prstGeom>
        </p:spPr>
      </p:pic>
    </p:spTree>
    <p:extLst>
      <p:ext uri="{BB962C8B-B14F-4D97-AF65-F5344CB8AC3E}">
        <p14:creationId xmlns:p14="http://schemas.microsoft.com/office/powerpoint/2010/main" val="20327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 Box 1">
            <a:extLst>
              <a:ext uri="{FF2B5EF4-FFF2-40B4-BE49-F238E27FC236}">
                <a16:creationId xmlns:a16="http://schemas.microsoft.com/office/drawing/2014/main" id="{2ABCCDDD-34C6-6F4A-8779-15058564874B}"/>
              </a:ext>
            </a:extLst>
          </p:cNvPr>
          <p:cNvSpPr txBox="1">
            <a:spLocks noChangeArrowheads="1"/>
          </p:cNvSpPr>
          <p:nvPr/>
        </p:nvSpPr>
        <p:spPr bwMode="auto">
          <a:xfrm>
            <a:off x="0" y="6187643"/>
            <a:ext cx="12192000" cy="670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0" rIns="288000" bIns="240000" anchor="b"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spcBef>
                <a:spcPts val="851"/>
              </a:spcBef>
              <a:spcAft>
                <a:spcPts val="1900"/>
              </a:spcAft>
              <a:buSzPct val="100000"/>
            </a:pPr>
            <a:r>
              <a:rPr lang="sv-SE" sz="1467" dirty="0">
                <a:solidFill>
                  <a:srgbClr val="999999">
                    <a:alpha val="60000"/>
                  </a:srgbClr>
                </a:solidFill>
                <a:latin typeface="Calibri" charset="0"/>
              </a:rPr>
              <a:t>Bilder och verkligheter – visuell gemenskap på nätet </a:t>
            </a:r>
          </a:p>
        </p:txBody>
      </p:sp>
      <p:sp>
        <p:nvSpPr>
          <p:cNvPr id="10" name="Text Box 1">
            <a:extLst>
              <a:ext uri="{FF2B5EF4-FFF2-40B4-BE49-F238E27FC236}">
                <a16:creationId xmlns:a16="http://schemas.microsoft.com/office/drawing/2014/main" id="{4393565D-63D8-6644-A360-FDCCDAEFE424}"/>
              </a:ext>
            </a:extLst>
          </p:cNvPr>
          <p:cNvSpPr txBox="1">
            <a:spLocks noChangeArrowheads="1"/>
          </p:cNvSpPr>
          <p:nvPr/>
        </p:nvSpPr>
        <p:spPr bwMode="auto">
          <a:xfrm>
            <a:off x="0" y="0"/>
            <a:ext cx="11976100" cy="670357"/>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buSzPct val="100000"/>
            </a:pPr>
            <a:r>
              <a:rPr lang="sv-SE" sz="1600" b="1" dirty="0">
                <a:solidFill>
                  <a:schemeClr val="bg1"/>
                </a:solidFill>
                <a:latin typeface="Calibri"/>
                <a:ea typeface="Calibri"/>
                <a:cs typeface="Calibri"/>
                <a:sym typeface="Calibri"/>
              </a:rPr>
              <a:t>Bilder kan få oss att agera</a:t>
            </a:r>
          </a:p>
        </p:txBody>
      </p:sp>
      <p:sp>
        <p:nvSpPr>
          <p:cNvPr id="4" name="Text Box 1">
            <a:extLst>
              <a:ext uri="{FF2B5EF4-FFF2-40B4-BE49-F238E27FC236}">
                <a16:creationId xmlns:a16="http://schemas.microsoft.com/office/drawing/2014/main" id="{4000A9A0-F6B4-5845-993F-222D99031B7B}"/>
              </a:ext>
            </a:extLst>
          </p:cNvPr>
          <p:cNvSpPr txBox="1">
            <a:spLocks noChangeArrowheads="1"/>
          </p:cNvSpPr>
          <p:nvPr/>
        </p:nvSpPr>
        <p:spPr bwMode="auto">
          <a:xfrm>
            <a:off x="3431405" y="2647758"/>
            <a:ext cx="5092508" cy="1354666"/>
          </a:xfrm>
          <a:prstGeom prst="rect">
            <a:avLst/>
          </a:prstGeom>
          <a:solidFill>
            <a:schemeClr val="bg1">
              <a:alpha val="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88000" tIns="288000" rIns="28800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S PGothic" charset="0"/>
                <a:cs typeface="MS PGothic" charset="0"/>
              </a:defRPr>
            </a:lvl9pPr>
          </a:lstStyle>
          <a:p>
            <a:pPr algn="ctr"/>
            <a:r>
              <a:rPr lang="sv-SE" sz="2400" dirty="0">
                <a:solidFill>
                  <a:schemeClr val="bg1"/>
                </a:solidFill>
                <a:latin typeface="Calibri" panose="020F0502020204030204" pitchFamily="34" charset="0"/>
                <a:cs typeface="Calibri" panose="020F0502020204030204" pitchFamily="34" charset="0"/>
              </a:rPr>
              <a:t>”Liten livlös kropp, klädd i röd tröja och blå byxor, ligger med ansiktet nedåt vid vattenbrynet.” </a:t>
            </a:r>
          </a:p>
        </p:txBody>
      </p:sp>
      <p:sp>
        <p:nvSpPr>
          <p:cNvPr id="2" name="Rektangel 1">
            <a:extLst>
              <a:ext uri="{FF2B5EF4-FFF2-40B4-BE49-F238E27FC236}">
                <a16:creationId xmlns:a16="http://schemas.microsoft.com/office/drawing/2014/main" id="{194B8F18-076E-3543-9EC1-755847EDA29A}"/>
              </a:ext>
            </a:extLst>
          </p:cNvPr>
          <p:cNvSpPr/>
          <p:nvPr/>
        </p:nvSpPr>
        <p:spPr>
          <a:xfrm>
            <a:off x="2652183" y="1577622"/>
            <a:ext cx="6671734" cy="370275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59194113"/>
      </p:ext>
    </p:extLst>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21299</TotalTime>
  <Words>2816</Words>
  <Application>Microsoft Office PowerPoint</Application>
  <PresentationFormat>Bredbild</PresentationFormat>
  <Paragraphs>293</Paragraphs>
  <Slides>72</Slides>
  <Notes>48</Notes>
  <HiddenSlides>0</HiddenSlides>
  <MMClips>3</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72</vt:i4>
      </vt:variant>
    </vt:vector>
  </HeadingPairs>
  <TitlesOfParts>
    <vt:vector size="76" baseType="lpstr">
      <vt:lpstr>Arial</vt:lpstr>
      <vt:lpstr>Calibri</vt:lpstr>
      <vt:lpstr>Times New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von-Schantz</dc:creator>
  <cp:lastModifiedBy>Anna Frykholm</cp:lastModifiedBy>
  <cp:revision>275</cp:revision>
  <cp:lastPrinted>2019-08-19T13:59:30Z</cp:lastPrinted>
  <dcterms:modified xsi:type="dcterms:W3CDTF">2023-12-07T14:28:11Z</dcterms:modified>
</cp:coreProperties>
</file>