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3" r:id="rId2"/>
    <p:sldId id="350" r:id="rId3"/>
    <p:sldId id="351" r:id="rId4"/>
    <p:sldId id="354" r:id="rId5"/>
    <p:sldId id="355" r:id="rId6"/>
    <p:sldId id="356" r:id="rId7"/>
    <p:sldId id="357" r:id="rId8"/>
    <p:sldId id="367" r:id="rId9"/>
    <p:sldId id="360" r:id="rId10"/>
    <p:sldId id="361" r:id="rId11"/>
    <p:sldId id="368" r:id="rId12"/>
    <p:sldId id="363" r:id="rId13"/>
    <p:sldId id="364" r:id="rId14"/>
    <p:sldId id="369" r:id="rId15"/>
    <p:sldId id="366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8007-8EC0-4296-A5A7-1BB6FC4EECAB}" type="datetimeFigureOut">
              <a:rPr lang="sv-SE" smtClean="0"/>
              <a:t>2026-05-13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2CBF0-D00D-4EDD-B19E-EAE41069C2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006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505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265D6-3BC0-4530-BC6E-7A51EEA2F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202F243-EFCB-2B41-0E6E-C83121C2F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F9E373D-491F-F190-BA6E-ECE85D406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B01041A-A2A0-546B-051C-ED19F7949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655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35E69-2EE9-0BBB-6CF2-9451AF988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3E6BCCB-FED4-D75A-385E-4351F0ACA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D46AE98-8100-E83F-5A00-3C20914F2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0925E9-B981-DB1B-452D-C9C4984CD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09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C3E58-9F7E-5E0D-6AD1-544459363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4474AD0-45D5-0414-44B1-2029B8FC4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221B932-0425-98B7-4DD5-901B34E51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4C66C2F-08B5-4019-CF0A-4E02EB76D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897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3FA32-447B-A35E-1B5C-CB8D49229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D833C72-2750-DD4F-4C13-78CEBD25D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A04980A-2A21-8726-764D-496642BC2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EA7C4AE-399F-ABDF-C7CE-B8E8DC3EB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9291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CFC11-C626-F2B7-23F3-5F6E51C91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C71170F-889F-2517-B1F2-229197CE1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EC6590E-F473-8A57-C4D4-C3EBA16D7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2E2F2B-0E80-71EC-B89C-60BDF7461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420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A8CF7-8188-F658-E645-775BD2052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8B51EB3-5502-3E42-9EF7-3D07E6FAA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A0C54BD-139D-319E-EFC3-E9CD26EAF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D95F78-3C5D-2F3B-5F7E-D7FD570E7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114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89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2E185-51B6-0F7B-1F13-E5B8B5146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B5BF467-0E1F-CD1E-56FF-BBFC54E52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35A8D19-C3BC-3949-957D-C7F90A8FE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B076422-172E-4757-036C-59803EB52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45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C3C04-C652-218B-A9B6-7BD6A80F7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ABE6EFF-6B81-D2F2-4420-C678D6D39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F08A35C-C56B-926E-74BE-A4F117106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1B31790-1A89-D559-1A87-CDCAFAA42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04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10292-BE6D-F07C-E82B-3E2201379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916E0FC-6024-892A-86B1-7F204050C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CA1C074-0419-F628-27EE-B38E5903B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6DD7911-5BD9-5800-4228-30774FEC2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921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2A05A-E913-9B04-0973-9F0EB8539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D957CED-1053-6241-5885-CE575FCC24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DCA9A0E-E4B3-C318-0898-92FE70BC4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4425A1D-13A9-D39B-E06E-CFE417720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7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AE219-1D0D-C4A1-BD83-A630FEA57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DC50248-6AE2-3CB0-20C7-3B79B636D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D4E89F5-A5A2-DEF9-F8DF-9697ED5FE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C2B840F-C82A-203D-B788-C626ABAC0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591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08999-D580-5214-26AA-4B64311D5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FC8237A-404D-8C7F-32AE-0A486996D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C023865-4356-557F-54BD-B24337E74A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66F8DC1-D857-47D8-1C47-93076B081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202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7FBB7-471E-D710-84FF-3052E01CD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EC55DDE-507A-2074-A49B-ACF54DDB8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36C0923-3D3C-91F2-CCCA-7058B046D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1FA9515-D3F0-274C-E1CE-D43BEE7FF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1737-990C-450F-9000-BB7F6AEC04F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658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7AB006-6E78-13E5-7ED6-D06B6533C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1AF8B9-1748-C264-C711-C9579B947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D056DC-0A7E-6684-A52B-79F374A2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B492-178F-45ED-8A48-62802631EF0E}" type="datetimeFigureOut">
              <a:rPr lang="sv-SE" smtClean="0"/>
              <a:t>2026-05-13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9C2133-8FE0-5FA0-339F-288CD706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4C3C14-6341-2DF5-E46B-99CABBC1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CFF-D3FD-4B65-8A89-3A5472F822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15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156546-3D7B-9C98-3814-4C9B847A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79BF911-7ABD-FD68-4B6B-8136B95C0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338CC2-C244-5C39-B3B0-B308AE1D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B492-178F-45ED-8A48-62802631EF0E}" type="datetimeFigureOut">
              <a:rPr lang="sv-SE" smtClean="0"/>
              <a:t>2026-05-13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15A27A-5F93-7A65-600A-C8DE7555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CCDAD1-E866-ACA5-8493-BEED34E5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CFF-D3FD-4B65-8A89-3A5472F822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87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AE6BCD6-0A8C-0347-E90B-67B59823C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3BFC392-25AC-10B1-B0CC-37806C726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68B8E4-CB09-7A23-8B1F-04A56F7F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B492-178F-45ED-8A48-62802631EF0E}" type="datetimeFigureOut">
              <a:rPr lang="sv-SE" smtClean="0"/>
              <a:t>2026-05-13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C7E266-E8C7-BADC-7FDA-19F94D84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D18045-40CC-C093-90DD-F877A301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CFF-D3FD-4B65-8A89-3A5472F822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83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D7A6B4-8B59-3858-BE88-373B583C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998961-837C-6C42-1866-55F756FEA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5BFD65-F656-A7CF-BBFD-15F63ACC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B492-178F-45ED-8A48-62802631EF0E}" type="datetimeFigureOut">
              <a:rPr lang="sv-SE" smtClean="0"/>
              <a:t>2026-05-13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039B6B-3EBB-4CF5-2B6D-222255AD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96E1B5-3048-B739-0D47-4AA9DEE2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CFF-D3FD-4B65-8A89-3A5472F822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00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0BA13-C81C-4326-7B3D-FBD20539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08A0A8-58A2-4C5D-95F5-41F5B8128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65D1A4-B9EC-19F6-E42C-1D370821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B492-178F-45ED-8A48-62802631EF0E}" type="datetimeFigureOut">
              <a:rPr lang="sv-SE" smtClean="0"/>
              <a:t>2026-05-13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99A976-FFEA-9C83-D9FB-EF242400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D7FEE1-7F8F-47A2-586A-0FABE0C4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CFF-D3FD-4B65-8A89-3A5472F822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47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EB497C-AC13-9B76-0221-F9A7403B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BF82CF-13A8-0B9C-EFF9-2DCB98E0E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6090735-73D9-E979-6489-8C0AB41B4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D5C79F-9FB8-4228-564A-4F377582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B492-178F-45ED-8A48-62802631EF0E}" type="datetimeFigureOut">
              <a:rPr lang="sv-SE" smtClean="0"/>
              <a:t>2026-05-13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2E1AF70-2254-F6E5-1B19-EEC376F0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91B5355-BFBB-E7D3-B023-DD426C66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CFF-D3FD-4B65-8A89-3A5472F822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63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D90A58-6B2D-73B5-F92D-94420758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582744-9199-9DCD-36F0-383DD071B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A2D7764-3800-3222-5427-F8ED9026E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8BD54B5-4FD4-3DC5-8EF1-635BC6844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36E612B-487A-2F83-19E3-BEDDBBA95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534711D-A00B-4D7C-EEAA-E42E91C04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B492-178F-45ED-8A48-62802631EF0E}" type="datetimeFigureOut">
              <a:rPr lang="sv-SE" smtClean="0"/>
              <a:t>2026-05-13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4D72A74-8F3F-8BF2-2C34-E0927592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D25E6C8-4989-D017-71A9-A38C649F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CFF-D3FD-4B65-8A89-3A5472F822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41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224456-B3DA-A044-0C8E-77700ECE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E9A2AAC-AB3F-1FFF-D19E-BB63034E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B492-178F-45ED-8A48-62802631EF0E}" type="datetimeFigureOut">
              <a:rPr lang="sv-SE" smtClean="0"/>
              <a:t>2026-05-13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D2824F-8AD7-1E05-6904-D74B7F35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50C27B-B25B-EC7A-BF3B-8E8BB26B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CFF-D3FD-4B65-8A89-3A5472F822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6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2F8DFB8-A8AC-2388-4539-B73BF1E3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B492-178F-45ED-8A48-62802631EF0E}" type="datetimeFigureOut">
              <a:rPr lang="sv-SE" smtClean="0"/>
              <a:t>2026-05-13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7B45CD-F08F-1033-0220-C919D891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FA47A5-252A-D0FA-482E-99D592F1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CFF-D3FD-4B65-8A89-3A5472F822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0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406248-61E9-8C5B-F317-DA69AB94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CAD199-7EC0-49ED-17D3-D7F71F93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992D1A-AA9C-214C-1CAB-75A070236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E4EC6E-A8AE-EE60-AC90-58949424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B492-178F-45ED-8A48-62802631EF0E}" type="datetimeFigureOut">
              <a:rPr lang="sv-SE" smtClean="0"/>
              <a:t>2026-05-13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812C62-06B7-3150-DD1A-8E7EF15F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405AF2A-3314-BBB4-23BA-A856190D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CFF-D3FD-4B65-8A89-3A5472F822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074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FFAC35-F175-19B4-C56A-2BD26600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26739E0-3590-0710-904C-B54E31509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B0A883-3316-0FB8-2119-AA420433D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E57011F-7969-9B17-B102-494A1627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B492-178F-45ED-8A48-62802631EF0E}" type="datetimeFigureOut">
              <a:rPr lang="sv-SE" smtClean="0"/>
              <a:t>2026-05-13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582326-8469-1E9C-2E98-B3B0D1F7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829930-1CEE-E431-ED0D-8EDEC3E9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CFF-D3FD-4B65-8A89-3A5472F822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08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27284FB-69A1-3CDF-5A63-E6343E90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35156C-FC05-CD2E-9F01-1ED71AA6B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9D5A73-08D9-CF37-77A2-8B38693E2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3EB492-178F-45ED-8A48-62802631EF0E}" type="datetimeFigureOut">
              <a:rPr lang="sv-SE" smtClean="0"/>
              <a:t>2026-05-13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B0409D-379F-9873-E0BE-A7C629E6C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0FBF1F-3793-F9BC-481A-0F6C4E543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44DCFF-D3FD-4B65-8A89-3A5472F822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29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20CC9-3AE0-0248-6E5A-DF1465316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F0E49A8-7416-162A-6543-540041795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3256" r="18934"/>
          <a:stretch>
            <a:fillRect/>
          </a:stretch>
        </p:blipFill>
        <p:spPr bwMode="auto">
          <a:xfrm flipH="1">
            <a:off x="6157840" y="-103238"/>
            <a:ext cx="6034158" cy="69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30EA8360-A604-A27B-1B0B-BE38DA2041CB}"/>
              </a:ext>
            </a:extLst>
          </p:cNvPr>
          <p:cNvSpPr/>
          <p:nvPr/>
        </p:nvSpPr>
        <p:spPr>
          <a:xfrm>
            <a:off x="2" y="-103238"/>
            <a:ext cx="9801083" cy="6961239"/>
          </a:xfrm>
          <a:custGeom>
            <a:avLst/>
            <a:gdLst>
              <a:gd name="csX0" fmla="*/ 0 w 9801083"/>
              <a:gd name="csY0" fmla="*/ 0 h 6961239"/>
              <a:gd name="csX1" fmla="*/ 6432150 w 9801083"/>
              <a:gd name="csY1" fmla="*/ 0 h 6961239"/>
              <a:gd name="csX2" fmla="*/ 6420186 w 9801083"/>
              <a:gd name="csY2" fmla="*/ 46670 h 6961239"/>
              <a:gd name="csX3" fmla="*/ 6366505 w 9801083"/>
              <a:gd name="csY3" fmla="*/ 2734612 h 6961239"/>
              <a:gd name="csX4" fmla="*/ 9797621 w 9801083"/>
              <a:gd name="csY4" fmla="*/ 6890827 h 6961239"/>
              <a:gd name="csX5" fmla="*/ 9801083 w 9801083"/>
              <a:gd name="csY5" fmla="*/ 6961239 h 6961239"/>
              <a:gd name="csX6" fmla="*/ 0 w 9801083"/>
              <a:gd name="csY6" fmla="*/ 6961239 h 69612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9801083" h="6961239">
                <a:moveTo>
                  <a:pt x="0" y="0"/>
                </a:moveTo>
                <a:lnTo>
                  <a:pt x="6432150" y="0"/>
                </a:lnTo>
                <a:lnTo>
                  <a:pt x="6420186" y="46670"/>
                </a:lnTo>
                <a:cubicBezTo>
                  <a:pt x="6197677" y="971496"/>
                  <a:pt x="6131454" y="1873607"/>
                  <a:pt x="6366505" y="2734612"/>
                </a:cubicBezTo>
                <a:cubicBezTo>
                  <a:pt x="6769447" y="4210621"/>
                  <a:pt x="9639631" y="5554842"/>
                  <a:pt x="9797621" y="6890827"/>
                </a:cubicBezTo>
                <a:lnTo>
                  <a:pt x="9801083" y="6961239"/>
                </a:lnTo>
                <a:lnTo>
                  <a:pt x="0" y="6961239"/>
                </a:lnTo>
                <a:close/>
              </a:path>
            </a:pathLst>
          </a:custGeom>
          <a:solidFill>
            <a:srgbClr val="96D2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pic>
        <p:nvPicPr>
          <p:cNvPr id="22" name="Bild 21">
            <a:extLst>
              <a:ext uri="{FF2B5EF4-FFF2-40B4-BE49-F238E27FC236}">
                <a16:creationId xmlns:a16="http://schemas.microsoft.com/office/drawing/2014/main" id="{F83FEDD6-1F3C-A3AE-F1D4-902AE7C3BC3E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93"/>
          <a:stretch/>
        </p:blipFill>
        <p:spPr>
          <a:xfrm>
            <a:off x="327024" y="6045182"/>
            <a:ext cx="2240961" cy="476428"/>
          </a:xfrm>
          <a:prstGeom prst="rect">
            <a:avLst/>
          </a:prstGeom>
        </p:spPr>
      </p:pic>
      <p:pic>
        <p:nvPicPr>
          <p:cNvPr id="35" name="Bild 34">
            <a:extLst>
              <a:ext uri="{FF2B5EF4-FFF2-40B4-BE49-F238E27FC236}">
                <a16:creationId xmlns:a16="http://schemas.microsoft.com/office/drawing/2014/main" id="{7566EE4D-99B8-B217-58FF-5E9A94D356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024" y="4958878"/>
            <a:ext cx="1267042" cy="89556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5F2FBF0-AF0F-5C1C-94F7-BBED2CF2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20574" y="3967177"/>
            <a:ext cx="3019934" cy="207033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313B2C9-4989-5C36-DA45-B7584A77A9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2608" y="724624"/>
            <a:ext cx="5718047" cy="32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4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8825A-FE33-C8DE-4662-5F24D5B0B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E8C2FCF-8DDA-9E24-F552-3F3943BA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8375" r="18375"/>
          <a:stretch/>
        </p:blipFill>
        <p:spPr bwMode="auto">
          <a:xfrm>
            <a:off x="5902116" y="195556"/>
            <a:ext cx="6125005" cy="645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4FCE3BBF-4934-A048-5D15-CB093BD4A1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622" b="22886"/>
          <a:stretch/>
        </p:blipFill>
        <p:spPr>
          <a:xfrm rot="10800000">
            <a:off x="171324" y="195556"/>
            <a:ext cx="7212994" cy="6466887"/>
          </a:xfrm>
          <a:custGeom>
            <a:avLst/>
            <a:gdLst>
              <a:gd name="csX0" fmla="*/ 294525 w 7212994"/>
              <a:gd name="csY0" fmla="*/ 0 h 6455856"/>
              <a:gd name="csX1" fmla="*/ 7212994 w 7212994"/>
              <a:gd name="csY1" fmla="*/ 0 h 6455856"/>
              <a:gd name="csX2" fmla="*/ 7212994 w 7212994"/>
              <a:gd name="csY2" fmla="*/ 6455856 h 6455856"/>
              <a:gd name="csX3" fmla="*/ 163402 w 7212994"/>
              <a:gd name="csY3" fmla="*/ 6455856 h 6455856"/>
              <a:gd name="csX4" fmla="*/ 188257 w 7212994"/>
              <a:gd name="csY4" fmla="*/ 6290690 h 6455856"/>
              <a:gd name="csX5" fmla="*/ 275806 w 7212994"/>
              <a:gd name="csY5" fmla="*/ 5249830 h 6455856"/>
              <a:gd name="csX6" fmla="*/ 3431 w 7212994"/>
              <a:gd name="csY6" fmla="*/ 3401575 h 6455856"/>
              <a:gd name="csX7" fmla="*/ 509270 w 7212994"/>
              <a:gd name="csY7" fmla="*/ 1456043 h 6455856"/>
              <a:gd name="csX8" fmla="*/ 322317 w 7212994"/>
              <a:gd name="csY8" fmla="*/ 65292 h 6455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212994" h="6455856">
                <a:moveTo>
                  <a:pt x="294525" y="0"/>
                </a:moveTo>
                <a:lnTo>
                  <a:pt x="7212994" y="0"/>
                </a:lnTo>
                <a:lnTo>
                  <a:pt x="7212994" y="6455856"/>
                </a:lnTo>
                <a:lnTo>
                  <a:pt x="163402" y="6455856"/>
                </a:lnTo>
                <a:lnTo>
                  <a:pt x="188257" y="6290690"/>
                </a:lnTo>
                <a:cubicBezTo>
                  <a:pt x="238517" y="5938873"/>
                  <a:pt x="279049" y="5567600"/>
                  <a:pt x="275806" y="5249830"/>
                </a:cubicBezTo>
                <a:cubicBezTo>
                  <a:pt x="269321" y="4614290"/>
                  <a:pt x="-35480" y="4033873"/>
                  <a:pt x="3431" y="3401575"/>
                </a:cubicBezTo>
                <a:cubicBezTo>
                  <a:pt x="42342" y="2769277"/>
                  <a:pt x="486572" y="2065643"/>
                  <a:pt x="509270" y="1456043"/>
                </a:cubicBezTo>
                <a:cubicBezTo>
                  <a:pt x="526294" y="998843"/>
                  <a:pt x="472184" y="450447"/>
                  <a:pt x="322317" y="65292"/>
                </a:cubicBezTo>
                <a:close/>
              </a:path>
            </a:pathLst>
          </a:custGeom>
          <a:solidFill>
            <a:schemeClr val="bg1"/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9EE1D0-F3F0-90B3-6602-F066F1C01075}"/>
              </a:ext>
            </a:extLst>
          </p:cNvPr>
          <p:cNvSpPr txBox="1">
            <a:spLocks/>
          </p:cNvSpPr>
          <p:nvPr/>
        </p:nvSpPr>
        <p:spPr>
          <a:xfrm>
            <a:off x="1197358" y="2609941"/>
            <a:ext cx="5530013" cy="22513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Du måste ha tillstånd från den som är med på bilden.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Spridning av vissa bilder kan vara olagligt.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Om du ser något obehagligt på nätet – prata med en vuxen du litar på. 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AC8F2491-216B-9ACE-7296-C65A002F4349}"/>
              </a:ext>
            </a:extLst>
          </p:cNvPr>
          <p:cNvSpPr txBox="1"/>
          <p:nvPr/>
        </p:nvSpPr>
        <p:spPr>
          <a:xfrm>
            <a:off x="1078246" y="1245600"/>
            <a:ext cx="5886758" cy="1195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</a:pPr>
            <a:r>
              <a:rPr lang="sv-SE" sz="4000" b="1" dirty="0">
                <a:latin typeface="Mona Sans" pitchFamily="2" charset="0"/>
                <a:cs typeface="Arial" panose="020B0604020202020204" pitchFamily="34" charset="0"/>
              </a:rPr>
              <a:t>Sprida bilder?</a:t>
            </a:r>
            <a:br>
              <a:rPr lang="sv-SE" sz="4000" b="1" dirty="0">
                <a:latin typeface="Mona Sans" pitchFamily="2" charset="0"/>
                <a:cs typeface="Arial" panose="020B0604020202020204" pitchFamily="34" charset="0"/>
              </a:rPr>
            </a:br>
            <a:r>
              <a:rPr lang="sv-SE" sz="4000" b="1" dirty="0">
                <a:latin typeface="Mona Sans" pitchFamily="2" charset="0"/>
                <a:cs typeface="Arial" panose="020B0604020202020204" pitchFamily="34" charset="0"/>
              </a:rPr>
              <a:t>Tänk först.</a:t>
            </a:r>
          </a:p>
        </p:txBody>
      </p:sp>
      <p:pic>
        <p:nvPicPr>
          <p:cNvPr id="8" name="Bildobjekt 7" descr="En bild som visar hjärta&#10;&#10;AI-genererat innehåll kan vara felaktigt.">
            <a:extLst>
              <a:ext uri="{FF2B5EF4-FFF2-40B4-BE49-F238E27FC236}">
                <a16:creationId xmlns:a16="http://schemas.microsoft.com/office/drawing/2014/main" id="{5F0F056D-651E-6FB7-E426-7C1E2CDAE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239" y="5014213"/>
            <a:ext cx="1939761" cy="10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7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C0D5E-FA79-08AD-7890-949394977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19D611E-9291-DE15-6199-AFAB41C46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3256" t="4145" r="18934" b="3104"/>
          <a:stretch>
            <a:fillRect/>
          </a:stretch>
        </p:blipFill>
        <p:spPr bwMode="auto">
          <a:xfrm>
            <a:off x="5685596" y="475487"/>
            <a:ext cx="5590079" cy="59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537D7DF-1F7E-7447-F7A2-E65E7F71B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160421" y="196229"/>
            <a:ext cx="11863637" cy="6453224"/>
          </a:xfrm>
          <a:custGeom>
            <a:avLst/>
            <a:gdLst>
              <a:gd name="csX0" fmla="*/ 8644657 w 11863637"/>
              <a:gd name="csY0" fmla="*/ 733532 h 6453224"/>
              <a:gd name="csX1" fmla="*/ 6237380 w 11863637"/>
              <a:gd name="csY1" fmla="*/ 3140809 h 6453224"/>
              <a:gd name="csX2" fmla="*/ 8644657 w 11863637"/>
              <a:gd name="csY2" fmla="*/ 5548086 h 6453224"/>
              <a:gd name="csX3" fmla="*/ 11051934 w 11863637"/>
              <a:gd name="csY3" fmla="*/ 3140809 h 6453224"/>
              <a:gd name="csX4" fmla="*/ 8644657 w 11863637"/>
              <a:gd name="csY4" fmla="*/ 733532 h 6453224"/>
              <a:gd name="csX5" fmla="*/ 0 w 11863637"/>
              <a:gd name="csY5" fmla="*/ 0 h 6453224"/>
              <a:gd name="csX6" fmla="*/ 11863637 w 11863637"/>
              <a:gd name="csY6" fmla="*/ 0 h 6453224"/>
              <a:gd name="csX7" fmla="*/ 11863637 w 11863637"/>
              <a:gd name="csY7" fmla="*/ 6453224 h 6453224"/>
              <a:gd name="csX8" fmla="*/ 0 w 11863637"/>
              <a:gd name="csY8" fmla="*/ 6453224 h 64532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863637" h="6453224">
                <a:moveTo>
                  <a:pt x="8644657" y="733532"/>
                </a:moveTo>
                <a:cubicBezTo>
                  <a:pt x="7315155" y="733532"/>
                  <a:pt x="6237380" y="1811307"/>
                  <a:pt x="6237380" y="3140809"/>
                </a:cubicBezTo>
                <a:cubicBezTo>
                  <a:pt x="6237380" y="4470311"/>
                  <a:pt x="7315155" y="5548086"/>
                  <a:pt x="8644657" y="5548086"/>
                </a:cubicBezTo>
                <a:cubicBezTo>
                  <a:pt x="9974159" y="5548086"/>
                  <a:pt x="11051934" y="4470311"/>
                  <a:pt x="11051934" y="3140809"/>
                </a:cubicBezTo>
                <a:cubicBezTo>
                  <a:pt x="11051934" y="1811307"/>
                  <a:pt x="9974159" y="733532"/>
                  <a:pt x="8644657" y="733532"/>
                </a:cubicBezTo>
                <a:close/>
                <a:moveTo>
                  <a:pt x="0" y="0"/>
                </a:moveTo>
                <a:lnTo>
                  <a:pt x="11863637" y="0"/>
                </a:lnTo>
                <a:lnTo>
                  <a:pt x="11863637" y="6453224"/>
                </a:lnTo>
                <a:lnTo>
                  <a:pt x="0" y="6453224"/>
                </a:lnTo>
                <a:close/>
              </a:path>
            </a:pathLst>
          </a:cu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2ED26EB-3417-1E9F-EA99-35141AC96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271429" y="566057"/>
            <a:ext cx="2756770" cy="13422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62600BB-9162-BFC4-CC08-5F522EE012D7}"/>
              </a:ext>
            </a:extLst>
          </p:cNvPr>
          <p:cNvSpPr txBox="1"/>
          <p:nvPr/>
        </p:nvSpPr>
        <p:spPr>
          <a:xfrm>
            <a:off x="875046" y="2055600"/>
            <a:ext cx="5627354" cy="64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</a:pPr>
            <a:r>
              <a:rPr lang="sv-SE" sz="3600" b="1" dirty="0">
                <a:latin typeface="Mona Sans" pitchFamily="2" charset="0"/>
                <a:cs typeface="Arial" panose="020B0604020202020204" pitchFamily="34" charset="0"/>
              </a:rPr>
              <a:t>Får man dela det här?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586A61-73C2-C717-C049-38F6590EE657}"/>
              </a:ext>
            </a:extLst>
          </p:cNvPr>
          <p:cNvSpPr txBox="1">
            <a:spLocks/>
          </p:cNvSpPr>
          <p:nvPr/>
        </p:nvSpPr>
        <p:spPr>
          <a:xfrm>
            <a:off x="979645" y="2885093"/>
            <a:ext cx="4704756" cy="16736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b="1" dirty="0">
                <a:latin typeface="Mona Sans" pitchFamily="2" charset="0"/>
                <a:cs typeface="Arial" panose="020B0604020202020204" pitchFamily="34" charset="0"/>
              </a:rPr>
              <a:t>Diskutera: </a:t>
            </a:r>
            <a:br>
              <a:rPr lang="sv-SE" sz="2000" b="1" dirty="0">
                <a:latin typeface="Mona Sans" pitchFamily="2" charset="0"/>
                <a:cs typeface="Arial" panose="020B0604020202020204" pitchFamily="34" charset="0"/>
              </a:rPr>
            </a:b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Du får en pinsam film på din kompis </a:t>
            </a:r>
            <a:br>
              <a:rPr lang="sv-SE" sz="2000" dirty="0">
                <a:latin typeface="Mona Sans" pitchFamily="2" charset="0"/>
                <a:cs typeface="Arial" panose="020B0604020202020204" pitchFamily="34" charset="0"/>
              </a:rPr>
            </a:b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– vad gör du?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b="1" dirty="0">
                <a:latin typeface="Mona Sans" pitchFamily="2" charset="0"/>
                <a:cs typeface="Arial" panose="020B0604020202020204" pitchFamily="34" charset="0"/>
              </a:rPr>
              <a:t>Varför? </a:t>
            </a: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Motivera!</a:t>
            </a:r>
          </a:p>
        </p:txBody>
      </p:sp>
    </p:spTree>
    <p:extLst>
      <p:ext uri="{BB962C8B-B14F-4D97-AF65-F5344CB8AC3E}">
        <p14:creationId xmlns:p14="http://schemas.microsoft.com/office/powerpoint/2010/main" val="269522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69589-DEF1-E8AF-924E-91020114A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88F99C9-7C20-C5ED-530B-52E62D543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9738" r="19738"/>
          <a:stretch/>
        </p:blipFill>
        <p:spPr bwMode="auto">
          <a:xfrm flipH="1">
            <a:off x="182251" y="187577"/>
            <a:ext cx="5872947" cy="64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DA802779-FE27-B62D-30E1-6923AFD8E4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622" b="22886"/>
          <a:stretch/>
        </p:blipFill>
        <p:spPr>
          <a:xfrm>
            <a:off x="4796753" y="190040"/>
            <a:ext cx="7212994" cy="6466887"/>
          </a:xfrm>
          <a:custGeom>
            <a:avLst/>
            <a:gdLst>
              <a:gd name="csX0" fmla="*/ 294525 w 7212994"/>
              <a:gd name="csY0" fmla="*/ 0 h 6455856"/>
              <a:gd name="csX1" fmla="*/ 7212994 w 7212994"/>
              <a:gd name="csY1" fmla="*/ 0 h 6455856"/>
              <a:gd name="csX2" fmla="*/ 7212994 w 7212994"/>
              <a:gd name="csY2" fmla="*/ 6455856 h 6455856"/>
              <a:gd name="csX3" fmla="*/ 163402 w 7212994"/>
              <a:gd name="csY3" fmla="*/ 6455856 h 6455856"/>
              <a:gd name="csX4" fmla="*/ 188257 w 7212994"/>
              <a:gd name="csY4" fmla="*/ 6290690 h 6455856"/>
              <a:gd name="csX5" fmla="*/ 275806 w 7212994"/>
              <a:gd name="csY5" fmla="*/ 5249830 h 6455856"/>
              <a:gd name="csX6" fmla="*/ 3431 w 7212994"/>
              <a:gd name="csY6" fmla="*/ 3401575 h 6455856"/>
              <a:gd name="csX7" fmla="*/ 509270 w 7212994"/>
              <a:gd name="csY7" fmla="*/ 1456043 h 6455856"/>
              <a:gd name="csX8" fmla="*/ 322317 w 7212994"/>
              <a:gd name="csY8" fmla="*/ 65292 h 6455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212994" h="6455856">
                <a:moveTo>
                  <a:pt x="294525" y="0"/>
                </a:moveTo>
                <a:lnTo>
                  <a:pt x="7212994" y="0"/>
                </a:lnTo>
                <a:lnTo>
                  <a:pt x="7212994" y="6455856"/>
                </a:lnTo>
                <a:lnTo>
                  <a:pt x="163402" y="6455856"/>
                </a:lnTo>
                <a:lnTo>
                  <a:pt x="188257" y="6290690"/>
                </a:lnTo>
                <a:cubicBezTo>
                  <a:pt x="238517" y="5938873"/>
                  <a:pt x="279049" y="5567600"/>
                  <a:pt x="275806" y="5249830"/>
                </a:cubicBezTo>
                <a:cubicBezTo>
                  <a:pt x="269321" y="4614290"/>
                  <a:pt x="-35480" y="4033873"/>
                  <a:pt x="3431" y="3401575"/>
                </a:cubicBezTo>
                <a:cubicBezTo>
                  <a:pt x="42342" y="2769277"/>
                  <a:pt x="486572" y="2065643"/>
                  <a:pt x="509270" y="1456043"/>
                </a:cubicBezTo>
                <a:cubicBezTo>
                  <a:pt x="526294" y="998843"/>
                  <a:pt x="472184" y="450447"/>
                  <a:pt x="322317" y="65292"/>
                </a:cubicBezTo>
                <a:close/>
              </a:path>
            </a:pathLst>
          </a:custGeom>
          <a:solidFill>
            <a:schemeClr val="bg1"/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4F35961-92B3-D48E-A39F-9F3B14615EA5}"/>
              </a:ext>
            </a:extLst>
          </p:cNvPr>
          <p:cNvSpPr txBox="1">
            <a:spLocks/>
          </p:cNvSpPr>
          <p:nvPr/>
        </p:nvSpPr>
        <p:spPr>
          <a:xfrm>
            <a:off x="6173821" y="2924815"/>
            <a:ext cx="5168629" cy="27948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Du har rätt att bli skyddad. Det är lika viktigt </a:t>
            </a:r>
            <a:br>
              <a:rPr lang="sv-SE" sz="2000" dirty="0">
                <a:latin typeface="Mona Sans" pitchFamily="2" charset="0"/>
                <a:cs typeface="Arial" panose="020B0604020202020204" pitchFamily="34" charset="0"/>
              </a:rPr>
            </a:b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på nätet som utanför.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Att prata med en trygg vuxen som du litar på är ofta en bra start om något hänt som inte känns bra.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Du kan alltid kontakta bris.se eller dittecpat.se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4BF61406-E4D5-E31A-F761-1DE12D3F3262}"/>
              </a:ext>
            </a:extLst>
          </p:cNvPr>
          <p:cNvSpPr txBox="1"/>
          <p:nvPr/>
        </p:nvSpPr>
        <p:spPr>
          <a:xfrm>
            <a:off x="6055199" y="1072223"/>
            <a:ext cx="562245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sv-SE" sz="4000" b="1" dirty="0">
                <a:latin typeface="Mona Sans" pitchFamily="2" charset="0"/>
                <a:cs typeface="Arial" panose="020B0604020202020204" pitchFamily="34" charset="0"/>
              </a:rPr>
              <a:t>Vad gör jag om jag ser eller blir utsatt </a:t>
            </a:r>
            <a:br>
              <a:rPr lang="sv-SE" sz="4000" b="1" dirty="0">
                <a:latin typeface="Mona Sans" pitchFamily="2" charset="0"/>
                <a:cs typeface="Arial" panose="020B0604020202020204" pitchFamily="34" charset="0"/>
              </a:rPr>
            </a:br>
            <a:r>
              <a:rPr lang="sv-SE" sz="4000" b="1" dirty="0">
                <a:latin typeface="Mona Sans" pitchFamily="2" charset="0"/>
                <a:cs typeface="Arial" panose="020B0604020202020204" pitchFamily="34" charset="0"/>
              </a:rPr>
              <a:t>för något obehagligt?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6B2FA62-2374-5A70-5BAD-273193783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073" y="5396861"/>
            <a:ext cx="1784017" cy="10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80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8ADFB-5D08-CF85-1028-9E9F68383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text, skärmbild, grafisk design, Grafik&#10;&#10;AI-genererat innehåll kan vara felaktigt.">
            <a:extLst>
              <a:ext uri="{FF2B5EF4-FFF2-40B4-BE49-F238E27FC236}">
                <a16:creationId xmlns:a16="http://schemas.microsoft.com/office/drawing/2014/main" id="{F8EBFB3E-A035-3585-C71C-2B070D288F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129"/>
          <a:stretch>
            <a:fillRect/>
          </a:stretch>
        </p:blipFill>
        <p:spPr>
          <a:xfrm>
            <a:off x="6816958" y="195556"/>
            <a:ext cx="5203720" cy="6466888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229AB634-D5FF-9574-8E2B-900B54E16D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622" b="22886"/>
          <a:stretch/>
        </p:blipFill>
        <p:spPr>
          <a:xfrm rot="10800000">
            <a:off x="171324" y="195556"/>
            <a:ext cx="7212994" cy="6466887"/>
          </a:xfrm>
          <a:custGeom>
            <a:avLst/>
            <a:gdLst>
              <a:gd name="csX0" fmla="*/ 294525 w 7212994"/>
              <a:gd name="csY0" fmla="*/ 0 h 6455856"/>
              <a:gd name="csX1" fmla="*/ 7212994 w 7212994"/>
              <a:gd name="csY1" fmla="*/ 0 h 6455856"/>
              <a:gd name="csX2" fmla="*/ 7212994 w 7212994"/>
              <a:gd name="csY2" fmla="*/ 6455856 h 6455856"/>
              <a:gd name="csX3" fmla="*/ 163402 w 7212994"/>
              <a:gd name="csY3" fmla="*/ 6455856 h 6455856"/>
              <a:gd name="csX4" fmla="*/ 188257 w 7212994"/>
              <a:gd name="csY4" fmla="*/ 6290690 h 6455856"/>
              <a:gd name="csX5" fmla="*/ 275806 w 7212994"/>
              <a:gd name="csY5" fmla="*/ 5249830 h 6455856"/>
              <a:gd name="csX6" fmla="*/ 3431 w 7212994"/>
              <a:gd name="csY6" fmla="*/ 3401575 h 6455856"/>
              <a:gd name="csX7" fmla="*/ 509270 w 7212994"/>
              <a:gd name="csY7" fmla="*/ 1456043 h 6455856"/>
              <a:gd name="csX8" fmla="*/ 322317 w 7212994"/>
              <a:gd name="csY8" fmla="*/ 65292 h 6455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212994" h="6455856">
                <a:moveTo>
                  <a:pt x="294525" y="0"/>
                </a:moveTo>
                <a:lnTo>
                  <a:pt x="7212994" y="0"/>
                </a:lnTo>
                <a:lnTo>
                  <a:pt x="7212994" y="6455856"/>
                </a:lnTo>
                <a:lnTo>
                  <a:pt x="163402" y="6455856"/>
                </a:lnTo>
                <a:lnTo>
                  <a:pt x="188257" y="6290690"/>
                </a:lnTo>
                <a:cubicBezTo>
                  <a:pt x="238517" y="5938873"/>
                  <a:pt x="279049" y="5567600"/>
                  <a:pt x="275806" y="5249830"/>
                </a:cubicBezTo>
                <a:cubicBezTo>
                  <a:pt x="269321" y="4614290"/>
                  <a:pt x="-35480" y="4033873"/>
                  <a:pt x="3431" y="3401575"/>
                </a:cubicBezTo>
                <a:cubicBezTo>
                  <a:pt x="42342" y="2769277"/>
                  <a:pt x="486572" y="2065643"/>
                  <a:pt x="509270" y="1456043"/>
                </a:cubicBezTo>
                <a:cubicBezTo>
                  <a:pt x="526294" y="998843"/>
                  <a:pt x="472184" y="450447"/>
                  <a:pt x="322317" y="65292"/>
                </a:cubicBezTo>
                <a:close/>
              </a:path>
            </a:pathLst>
          </a:custGeom>
          <a:solidFill>
            <a:schemeClr val="bg1"/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9ED8AE-88E9-FDF7-631C-C3DCA56944E4}"/>
              </a:ext>
            </a:extLst>
          </p:cNvPr>
          <p:cNvSpPr txBox="1">
            <a:spLocks/>
          </p:cNvSpPr>
          <p:nvPr/>
        </p:nvSpPr>
        <p:spPr>
          <a:xfrm>
            <a:off x="1197360" y="2155937"/>
            <a:ext cx="5502020" cy="31251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Barnkonventionen är lag i Sverige och gäller även på nätet Du har rätt att säga vad du tycker, rätt att få information och att sprida information vidare till andra.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Du har också rätt till privatliv och rätt till skydd.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Digital Services </a:t>
            </a:r>
            <a:r>
              <a:rPr lang="sv-SE" sz="2000" dirty="0" err="1">
                <a:latin typeface="Mona Sans" pitchFamily="2" charset="0"/>
                <a:cs typeface="Arial" panose="020B0604020202020204" pitchFamily="34" charset="0"/>
              </a:rPr>
              <a:t>Act</a:t>
            </a: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 (DSA) ska göra internet säkrare och mer pålitligt.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325342B2-4D60-86CE-9B1A-583A66E648E2}"/>
              </a:ext>
            </a:extLst>
          </p:cNvPr>
          <p:cNvSpPr txBox="1"/>
          <p:nvPr/>
        </p:nvSpPr>
        <p:spPr>
          <a:xfrm>
            <a:off x="1078246" y="1245600"/>
            <a:ext cx="5168629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v-SE" sz="4000" b="1" dirty="0">
                <a:latin typeface="Mona Sans" pitchFamily="2" charset="0"/>
                <a:cs typeface="Arial" panose="020B0604020202020204" pitchFamily="34" charset="0"/>
              </a:rPr>
              <a:t>Du har rättigheter!</a:t>
            </a:r>
          </a:p>
        </p:txBody>
      </p:sp>
      <p:pic>
        <p:nvPicPr>
          <p:cNvPr id="4" name="Bildobjekt 3" descr="En bild som visar Grafik, ljus, design&#10;&#10;AI-genererat innehåll kan vara felaktigt.">
            <a:extLst>
              <a:ext uri="{FF2B5EF4-FFF2-40B4-BE49-F238E27FC236}">
                <a16:creationId xmlns:a16="http://schemas.microsoft.com/office/drawing/2014/main" id="{DF3F6477-044A-0E60-EC67-6036AFAD9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596" y="4807634"/>
            <a:ext cx="2214403" cy="16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2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976F3-1CD8-3221-76C2-8849330E6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7C67A4-FC05-8F15-2912-8D7DD2FEF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3256" t="4145" r="18934" b="3104"/>
          <a:stretch>
            <a:fillRect/>
          </a:stretch>
        </p:blipFill>
        <p:spPr bwMode="auto">
          <a:xfrm>
            <a:off x="5685596" y="475487"/>
            <a:ext cx="5590079" cy="59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F38507A-02CA-6C51-9AB0-AA4EB9E9C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160421" y="196229"/>
            <a:ext cx="11863637" cy="6453224"/>
          </a:xfrm>
          <a:custGeom>
            <a:avLst/>
            <a:gdLst>
              <a:gd name="csX0" fmla="*/ 8644657 w 11863637"/>
              <a:gd name="csY0" fmla="*/ 733532 h 6453224"/>
              <a:gd name="csX1" fmla="*/ 6237380 w 11863637"/>
              <a:gd name="csY1" fmla="*/ 3140809 h 6453224"/>
              <a:gd name="csX2" fmla="*/ 8644657 w 11863637"/>
              <a:gd name="csY2" fmla="*/ 5548086 h 6453224"/>
              <a:gd name="csX3" fmla="*/ 11051934 w 11863637"/>
              <a:gd name="csY3" fmla="*/ 3140809 h 6453224"/>
              <a:gd name="csX4" fmla="*/ 8644657 w 11863637"/>
              <a:gd name="csY4" fmla="*/ 733532 h 6453224"/>
              <a:gd name="csX5" fmla="*/ 0 w 11863637"/>
              <a:gd name="csY5" fmla="*/ 0 h 6453224"/>
              <a:gd name="csX6" fmla="*/ 11863637 w 11863637"/>
              <a:gd name="csY6" fmla="*/ 0 h 6453224"/>
              <a:gd name="csX7" fmla="*/ 11863637 w 11863637"/>
              <a:gd name="csY7" fmla="*/ 6453224 h 6453224"/>
              <a:gd name="csX8" fmla="*/ 0 w 11863637"/>
              <a:gd name="csY8" fmla="*/ 6453224 h 64532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863637" h="6453224">
                <a:moveTo>
                  <a:pt x="8644657" y="733532"/>
                </a:moveTo>
                <a:cubicBezTo>
                  <a:pt x="7315155" y="733532"/>
                  <a:pt x="6237380" y="1811307"/>
                  <a:pt x="6237380" y="3140809"/>
                </a:cubicBezTo>
                <a:cubicBezTo>
                  <a:pt x="6237380" y="4470311"/>
                  <a:pt x="7315155" y="5548086"/>
                  <a:pt x="8644657" y="5548086"/>
                </a:cubicBezTo>
                <a:cubicBezTo>
                  <a:pt x="9974159" y="5548086"/>
                  <a:pt x="11051934" y="4470311"/>
                  <a:pt x="11051934" y="3140809"/>
                </a:cubicBezTo>
                <a:cubicBezTo>
                  <a:pt x="11051934" y="1811307"/>
                  <a:pt x="9974159" y="733532"/>
                  <a:pt x="8644657" y="733532"/>
                </a:cubicBezTo>
                <a:close/>
                <a:moveTo>
                  <a:pt x="0" y="0"/>
                </a:moveTo>
                <a:lnTo>
                  <a:pt x="11863637" y="0"/>
                </a:lnTo>
                <a:lnTo>
                  <a:pt x="11863637" y="6453224"/>
                </a:lnTo>
                <a:lnTo>
                  <a:pt x="0" y="6453224"/>
                </a:lnTo>
                <a:close/>
              </a:path>
            </a:pathLst>
          </a:cu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1A7ADCD-6CDB-89C5-BC98-55F2B118E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271429" y="566057"/>
            <a:ext cx="2756770" cy="134222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3311D2F-5758-69A8-1C51-F36A03C3E043}"/>
              </a:ext>
            </a:extLst>
          </p:cNvPr>
          <p:cNvSpPr txBox="1"/>
          <p:nvPr/>
        </p:nvSpPr>
        <p:spPr>
          <a:xfrm>
            <a:off x="875046" y="2055600"/>
            <a:ext cx="5627354" cy="64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</a:pPr>
            <a:r>
              <a:rPr lang="sv-SE" sz="3600" b="1" dirty="0">
                <a:latin typeface="Mona Sans" pitchFamily="2" charset="0"/>
                <a:cs typeface="Arial" panose="020B0604020202020204" pitchFamily="34" charset="0"/>
              </a:rPr>
              <a:t>Digitala rättigheter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4D8A71-4872-A69F-5E12-E1BB97852C0D}"/>
              </a:ext>
            </a:extLst>
          </p:cNvPr>
          <p:cNvSpPr txBox="1">
            <a:spLocks/>
          </p:cNvSpPr>
          <p:nvPr/>
        </p:nvSpPr>
        <p:spPr>
          <a:xfrm>
            <a:off x="979644" y="2885093"/>
            <a:ext cx="5116355" cy="22374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sv-SE" sz="2000" b="1" dirty="0">
                <a:latin typeface="Mona Sans" pitchFamily="2" charset="0"/>
                <a:cs typeface="Arial" panose="020B0604020202020204" pitchFamily="34" charset="0"/>
              </a:rPr>
              <a:t>Utifrån det vi pratat om idag: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Vad tycker du ungdomar bör veta?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Vad tycker du vuxna bör veta?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Hur kan du bidra till att nätet blir en trygg plats?</a:t>
            </a:r>
          </a:p>
        </p:txBody>
      </p:sp>
    </p:spTree>
    <p:extLst>
      <p:ext uri="{BB962C8B-B14F-4D97-AF65-F5344CB8AC3E}">
        <p14:creationId xmlns:p14="http://schemas.microsoft.com/office/powerpoint/2010/main" val="4236767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66B32-DB83-33A0-74AD-8B4D398A3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C914FC7-A7CA-F7B1-CCBD-2B0743AC1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3256" r="18934" b="1483"/>
          <a:stretch>
            <a:fillRect/>
          </a:stretch>
        </p:blipFill>
        <p:spPr bwMode="auto">
          <a:xfrm flipH="1">
            <a:off x="6157842" y="1"/>
            <a:ext cx="6034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095133C3-032C-BF33-ECDF-06C71D5BDD79}"/>
              </a:ext>
            </a:extLst>
          </p:cNvPr>
          <p:cNvSpPr/>
          <p:nvPr/>
        </p:nvSpPr>
        <p:spPr>
          <a:xfrm>
            <a:off x="-74665" y="0"/>
            <a:ext cx="9801085" cy="6858000"/>
          </a:xfrm>
          <a:custGeom>
            <a:avLst/>
            <a:gdLst>
              <a:gd name="csX0" fmla="*/ 0 w 9801083"/>
              <a:gd name="csY0" fmla="*/ 0 h 6961239"/>
              <a:gd name="csX1" fmla="*/ 6432150 w 9801083"/>
              <a:gd name="csY1" fmla="*/ 0 h 6961239"/>
              <a:gd name="csX2" fmla="*/ 6420186 w 9801083"/>
              <a:gd name="csY2" fmla="*/ 46670 h 6961239"/>
              <a:gd name="csX3" fmla="*/ 6366505 w 9801083"/>
              <a:gd name="csY3" fmla="*/ 2734612 h 6961239"/>
              <a:gd name="csX4" fmla="*/ 9797621 w 9801083"/>
              <a:gd name="csY4" fmla="*/ 6890827 h 6961239"/>
              <a:gd name="csX5" fmla="*/ 9801083 w 9801083"/>
              <a:gd name="csY5" fmla="*/ 6961239 h 6961239"/>
              <a:gd name="csX6" fmla="*/ 0 w 9801083"/>
              <a:gd name="csY6" fmla="*/ 6961239 h 69612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9801083" h="6961239">
                <a:moveTo>
                  <a:pt x="0" y="0"/>
                </a:moveTo>
                <a:lnTo>
                  <a:pt x="6432150" y="0"/>
                </a:lnTo>
                <a:lnTo>
                  <a:pt x="6420186" y="46670"/>
                </a:lnTo>
                <a:cubicBezTo>
                  <a:pt x="6197677" y="971496"/>
                  <a:pt x="6131454" y="1873607"/>
                  <a:pt x="6366505" y="2734612"/>
                </a:cubicBezTo>
                <a:cubicBezTo>
                  <a:pt x="6769447" y="4210621"/>
                  <a:pt x="9639631" y="5554842"/>
                  <a:pt x="9797621" y="6890827"/>
                </a:cubicBezTo>
                <a:lnTo>
                  <a:pt x="9801083" y="6961239"/>
                </a:lnTo>
                <a:lnTo>
                  <a:pt x="0" y="6961239"/>
                </a:lnTo>
                <a:close/>
              </a:path>
            </a:pathLst>
          </a:custGeom>
          <a:solidFill>
            <a:srgbClr val="96D2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D03983B1-84A7-84BE-0003-DE4A3D5A27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" r="14"/>
          <a:stretch/>
        </p:blipFill>
        <p:spPr>
          <a:xfrm>
            <a:off x="136582" y="232356"/>
            <a:ext cx="5849690" cy="3305985"/>
          </a:xfrm>
          <a:prstGeom prst="rect">
            <a:avLst/>
          </a:prstGeom>
        </p:spPr>
      </p:pic>
      <p:pic>
        <p:nvPicPr>
          <p:cNvPr id="22" name="Bild 21">
            <a:extLst>
              <a:ext uri="{FF2B5EF4-FFF2-40B4-BE49-F238E27FC236}">
                <a16:creationId xmlns:a16="http://schemas.microsoft.com/office/drawing/2014/main" id="{7EA3C623-2C46-DFD1-53E0-7B85146C5BDA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93"/>
          <a:stretch/>
        </p:blipFill>
        <p:spPr>
          <a:xfrm>
            <a:off x="3493913" y="4779557"/>
            <a:ext cx="3383158" cy="719259"/>
          </a:xfrm>
          <a:prstGeom prst="rect">
            <a:avLst/>
          </a:prstGeom>
        </p:spPr>
      </p:pic>
      <p:pic>
        <p:nvPicPr>
          <p:cNvPr id="35" name="Bild 34">
            <a:extLst>
              <a:ext uri="{FF2B5EF4-FFF2-40B4-BE49-F238E27FC236}">
                <a16:creationId xmlns:a16="http://schemas.microsoft.com/office/drawing/2014/main" id="{1E46E27C-1F05-DE62-1057-C01F76647C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023" y="3965449"/>
            <a:ext cx="2169404" cy="15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8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6BADA44-779D-8C56-BFAE-BF610044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8335" r="18335"/>
          <a:stretch/>
        </p:blipFill>
        <p:spPr bwMode="auto">
          <a:xfrm>
            <a:off x="171786" y="190040"/>
            <a:ext cx="6135472" cy="64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8A6EBAFB-BA34-29FB-AF70-5862009BAF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622" b="22886"/>
          <a:stretch/>
        </p:blipFill>
        <p:spPr>
          <a:xfrm>
            <a:off x="4796753" y="190040"/>
            <a:ext cx="7212994" cy="6466887"/>
          </a:xfrm>
          <a:custGeom>
            <a:avLst/>
            <a:gdLst>
              <a:gd name="csX0" fmla="*/ 294525 w 7212994"/>
              <a:gd name="csY0" fmla="*/ 0 h 6455856"/>
              <a:gd name="csX1" fmla="*/ 7212994 w 7212994"/>
              <a:gd name="csY1" fmla="*/ 0 h 6455856"/>
              <a:gd name="csX2" fmla="*/ 7212994 w 7212994"/>
              <a:gd name="csY2" fmla="*/ 6455856 h 6455856"/>
              <a:gd name="csX3" fmla="*/ 163402 w 7212994"/>
              <a:gd name="csY3" fmla="*/ 6455856 h 6455856"/>
              <a:gd name="csX4" fmla="*/ 188257 w 7212994"/>
              <a:gd name="csY4" fmla="*/ 6290690 h 6455856"/>
              <a:gd name="csX5" fmla="*/ 275806 w 7212994"/>
              <a:gd name="csY5" fmla="*/ 5249830 h 6455856"/>
              <a:gd name="csX6" fmla="*/ 3431 w 7212994"/>
              <a:gd name="csY6" fmla="*/ 3401575 h 6455856"/>
              <a:gd name="csX7" fmla="*/ 509270 w 7212994"/>
              <a:gd name="csY7" fmla="*/ 1456043 h 6455856"/>
              <a:gd name="csX8" fmla="*/ 322317 w 7212994"/>
              <a:gd name="csY8" fmla="*/ 65292 h 6455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212994" h="6455856">
                <a:moveTo>
                  <a:pt x="294525" y="0"/>
                </a:moveTo>
                <a:lnTo>
                  <a:pt x="7212994" y="0"/>
                </a:lnTo>
                <a:lnTo>
                  <a:pt x="7212994" y="6455856"/>
                </a:lnTo>
                <a:lnTo>
                  <a:pt x="163402" y="6455856"/>
                </a:lnTo>
                <a:lnTo>
                  <a:pt x="188257" y="6290690"/>
                </a:lnTo>
                <a:cubicBezTo>
                  <a:pt x="238517" y="5938873"/>
                  <a:pt x="279049" y="5567600"/>
                  <a:pt x="275806" y="5249830"/>
                </a:cubicBezTo>
                <a:cubicBezTo>
                  <a:pt x="269321" y="4614290"/>
                  <a:pt x="-35480" y="4033873"/>
                  <a:pt x="3431" y="3401575"/>
                </a:cubicBezTo>
                <a:cubicBezTo>
                  <a:pt x="42342" y="2769277"/>
                  <a:pt x="486572" y="2065643"/>
                  <a:pt x="509270" y="1456043"/>
                </a:cubicBezTo>
                <a:cubicBezTo>
                  <a:pt x="526294" y="998843"/>
                  <a:pt x="472184" y="450447"/>
                  <a:pt x="322317" y="65292"/>
                </a:cubicBezTo>
                <a:close/>
              </a:path>
            </a:pathLst>
          </a:custGeom>
          <a:solidFill>
            <a:schemeClr val="bg1"/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DB93FE-360E-5476-3AA3-3260F7F51CCA}"/>
              </a:ext>
            </a:extLst>
          </p:cNvPr>
          <p:cNvSpPr txBox="1">
            <a:spLocks/>
          </p:cNvSpPr>
          <p:nvPr/>
        </p:nvSpPr>
        <p:spPr>
          <a:xfrm>
            <a:off x="6096000" y="2438413"/>
            <a:ext cx="5168629" cy="17255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Vad sparas om dig?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Vad godkänner du egentligen?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Dina rättigheter och skyldigheter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Att dela vidare – och ta ansvar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Lagar och stöd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5BD38C2F-7481-CAFC-7D9B-7FFC2B7ADCB8}"/>
              </a:ext>
            </a:extLst>
          </p:cNvPr>
          <p:cNvSpPr txBox="1"/>
          <p:nvPr/>
        </p:nvSpPr>
        <p:spPr>
          <a:xfrm>
            <a:off x="6055200" y="1355993"/>
            <a:ext cx="4552479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sz="4000" b="1" dirty="0">
                <a:latin typeface="Mona Sans" pitchFamily="2" charset="0"/>
                <a:cs typeface="Arial" panose="020B0604020202020204" pitchFamily="34" charset="0"/>
              </a:rPr>
              <a:t>Dagens lektion:</a:t>
            </a:r>
          </a:p>
        </p:txBody>
      </p:sp>
      <p:pic>
        <p:nvPicPr>
          <p:cNvPr id="6" name="Bildobjekt 5" descr="En bild som visar gummi, smiley&#10;&#10;AI-genererat innehåll kan vara felaktigt.">
            <a:extLst>
              <a:ext uri="{FF2B5EF4-FFF2-40B4-BE49-F238E27FC236}">
                <a16:creationId xmlns:a16="http://schemas.microsoft.com/office/drawing/2014/main" id="{AD0F0622-B06C-F79A-8F71-3F825A427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203" y="4483279"/>
            <a:ext cx="1597152" cy="13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75AD8-29BC-F2ED-54E5-2AA744D5D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lädsel, person, himmel, utomhus&#10;&#10;AI-genererat innehåll kan vara felaktigt.">
            <a:extLst>
              <a:ext uri="{FF2B5EF4-FFF2-40B4-BE49-F238E27FC236}">
                <a16:creationId xmlns:a16="http://schemas.microsoft.com/office/drawing/2014/main" id="{F905C4D0-177B-9450-DCC2-D5666980DC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55" t="16889" r="13628"/>
          <a:stretch>
            <a:fillRect/>
          </a:stretch>
        </p:blipFill>
        <p:spPr>
          <a:xfrm>
            <a:off x="5452034" y="195556"/>
            <a:ext cx="6582559" cy="6455856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A98C224D-E77C-0BBC-E7FD-974992FCC0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622" b="22886"/>
          <a:stretch/>
        </p:blipFill>
        <p:spPr>
          <a:xfrm rot="10800000">
            <a:off x="171324" y="195556"/>
            <a:ext cx="7212994" cy="6466887"/>
          </a:xfrm>
          <a:custGeom>
            <a:avLst/>
            <a:gdLst>
              <a:gd name="csX0" fmla="*/ 294525 w 7212994"/>
              <a:gd name="csY0" fmla="*/ 0 h 6455856"/>
              <a:gd name="csX1" fmla="*/ 7212994 w 7212994"/>
              <a:gd name="csY1" fmla="*/ 0 h 6455856"/>
              <a:gd name="csX2" fmla="*/ 7212994 w 7212994"/>
              <a:gd name="csY2" fmla="*/ 6455856 h 6455856"/>
              <a:gd name="csX3" fmla="*/ 163402 w 7212994"/>
              <a:gd name="csY3" fmla="*/ 6455856 h 6455856"/>
              <a:gd name="csX4" fmla="*/ 188257 w 7212994"/>
              <a:gd name="csY4" fmla="*/ 6290690 h 6455856"/>
              <a:gd name="csX5" fmla="*/ 275806 w 7212994"/>
              <a:gd name="csY5" fmla="*/ 5249830 h 6455856"/>
              <a:gd name="csX6" fmla="*/ 3431 w 7212994"/>
              <a:gd name="csY6" fmla="*/ 3401575 h 6455856"/>
              <a:gd name="csX7" fmla="*/ 509270 w 7212994"/>
              <a:gd name="csY7" fmla="*/ 1456043 h 6455856"/>
              <a:gd name="csX8" fmla="*/ 322317 w 7212994"/>
              <a:gd name="csY8" fmla="*/ 65292 h 6455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212994" h="6455856">
                <a:moveTo>
                  <a:pt x="294525" y="0"/>
                </a:moveTo>
                <a:lnTo>
                  <a:pt x="7212994" y="0"/>
                </a:lnTo>
                <a:lnTo>
                  <a:pt x="7212994" y="6455856"/>
                </a:lnTo>
                <a:lnTo>
                  <a:pt x="163402" y="6455856"/>
                </a:lnTo>
                <a:lnTo>
                  <a:pt x="188257" y="6290690"/>
                </a:lnTo>
                <a:cubicBezTo>
                  <a:pt x="238517" y="5938873"/>
                  <a:pt x="279049" y="5567600"/>
                  <a:pt x="275806" y="5249830"/>
                </a:cubicBezTo>
                <a:cubicBezTo>
                  <a:pt x="269321" y="4614290"/>
                  <a:pt x="-35480" y="4033873"/>
                  <a:pt x="3431" y="3401575"/>
                </a:cubicBezTo>
                <a:cubicBezTo>
                  <a:pt x="42342" y="2769277"/>
                  <a:pt x="486572" y="2065643"/>
                  <a:pt x="509270" y="1456043"/>
                </a:cubicBezTo>
                <a:cubicBezTo>
                  <a:pt x="526294" y="998843"/>
                  <a:pt x="472184" y="450447"/>
                  <a:pt x="322317" y="65292"/>
                </a:cubicBezTo>
                <a:close/>
              </a:path>
            </a:pathLst>
          </a:custGeom>
          <a:solidFill>
            <a:schemeClr val="bg1"/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574F10-70AE-1181-4E39-4E0F5604760E}"/>
              </a:ext>
            </a:extLst>
          </p:cNvPr>
          <p:cNvSpPr txBox="1">
            <a:spLocks/>
          </p:cNvSpPr>
          <p:nvPr/>
        </p:nvSpPr>
        <p:spPr>
          <a:xfrm>
            <a:off x="889625" y="1622251"/>
            <a:ext cx="5877843" cy="37841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Sociala medier och digitala plattformar kan vara demokratiskapande. Du har möjlighet att påverka.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Det är roligt! Ett sätt att leka, träffa kompisar, lära sig nya saker, för avkoppling och underhållning.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Sociala medier och digitala spel kan vara viktiga platser för sociala relationer.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Ibland kan gemenskap online vara den viktigaste gemenskapen.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F9958258-7B2E-32AE-39DB-3CD25553B21C}"/>
              </a:ext>
            </a:extLst>
          </p:cNvPr>
          <p:cNvSpPr txBox="1"/>
          <p:nvPr/>
        </p:nvSpPr>
        <p:spPr>
          <a:xfrm>
            <a:off x="883493" y="859157"/>
            <a:ext cx="5168629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v-SE" sz="4000" b="1" dirty="0">
                <a:latin typeface="Mona Sans" pitchFamily="2" charset="0"/>
                <a:cs typeface="Arial" panose="020B0604020202020204" pitchFamily="34" charset="0"/>
              </a:rPr>
              <a:t>Har du tänkt på att:</a:t>
            </a:r>
          </a:p>
        </p:txBody>
      </p:sp>
      <p:pic>
        <p:nvPicPr>
          <p:cNvPr id="8" name="Bildobjekt 7" descr="En bild som visar smiley, leende&#10;&#10;AI-genererat innehåll kan vara felaktigt.">
            <a:extLst>
              <a:ext uri="{FF2B5EF4-FFF2-40B4-BE49-F238E27FC236}">
                <a16:creationId xmlns:a16="http://schemas.microsoft.com/office/drawing/2014/main" id="{A38DD77B-D162-FD68-E5A8-C44AA9BB9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689" y="5406400"/>
            <a:ext cx="1588311" cy="94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5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16792-08F2-7579-2AC9-70B18E5BE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person, inomhus, klädsel, vägg&#10;&#10;AI-genererat innehåll kan vara felaktigt.">
            <a:extLst>
              <a:ext uri="{FF2B5EF4-FFF2-40B4-BE49-F238E27FC236}">
                <a16:creationId xmlns:a16="http://schemas.microsoft.com/office/drawing/2014/main" id="{D9F3D65F-FD09-F87E-571E-2A38DD7C4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53" y="201072"/>
            <a:ext cx="7222557" cy="6455855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72F3BB04-CF0B-2BDC-4031-6DF6F08068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622" b="22886"/>
          <a:stretch/>
        </p:blipFill>
        <p:spPr>
          <a:xfrm>
            <a:off x="4796753" y="190040"/>
            <a:ext cx="7212994" cy="6466887"/>
          </a:xfrm>
          <a:custGeom>
            <a:avLst/>
            <a:gdLst>
              <a:gd name="csX0" fmla="*/ 294525 w 7212994"/>
              <a:gd name="csY0" fmla="*/ 0 h 6455856"/>
              <a:gd name="csX1" fmla="*/ 7212994 w 7212994"/>
              <a:gd name="csY1" fmla="*/ 0 h 6455856"/>
              <a:gd name="csX2" fmla="*/ 7212994 w 7212994"/>
              <a:gd name="csY2" fmla="*/ 6455856 h 6455856"/>
              <a:gd name="csX3" fmla="*/ 163402 w 7212994"/>
              <a:gd name="csY3" fmla="*/ 6455856 h 6455856"/>
              <a:gd name="csX4" fmla="*/ 188257 w 7212994"/>
              <a:gd name="csY4" fmla="*/ 6290690 h 6455856"/>
              <a:gd name="csX5" fmla="*/ 275806 w 7212994"/>
              <a:gd name="csY5" fmla="*/ 5249830 h 6455856"/>
              <a:gd name="csX6" fmla="*/ 3431 w 7212994"/>
              <a:gd name="csY6" fmla="*/ 3401575 h 6455856"/>
              <a:gd name="csX7" fmla="*/ 509270 w 7212994"/>
              <a:gd name="csY7" fmla="*/ 1456043 h 6455856"/>
              <a:gd name="csX8" fmla="*/ 322317 w 7212994"/>
              <a:gd name="csY8" fmla="*/ 65292 h 6455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212994" h="6455856">
                <a:moveTo>
                  <a:pt x="294525" y="0"/>
                </a:moveTo>
                <a:lnTo>
                  <a:pt x="7212994" y="0"/>
                </a:lnTo>
                <a:lnTo>
                  <a:pt x="7212994" y="6455856"/>
                </a:lnTo>
                <a:lnTo>
                  <a:pt x="163402" y="6455856"/>
                </a:lnTo>
                <a:lnTo>
                  <a:pt x="188257" y="6290690"/>
                </a:lnTo>
                <a:cubicBezTo>
                  <a:pt x="238517" y="5938873"/>
                  <a:pt x="279049" y="5567600"/>
                  <a:pt x="275806" y="5249830"/>
                </a:cubicBezTo>
                <a:cubicBezTo>
                  <a:pt x="269321" y="4614290"/>
                  <a:pt x="-35480" y="4033873"/>
                  <a:pt x="3431" y="3401575"/>
                </a:cubicBezTo>
                <a:cubicBezTo>
                  <a:pt x="42342" y="2769277"/>
                  <a:pt x="486572" y="2065643"/>
                  <a:pt x="509270" y="1456043"/>
                </a:cubicBezTo>
                <a:cubicBezTo>
                  <a:pt x="526294" y="998843"/>
                  <a:pt x="472184" y="450447"/>
                  <a:pt x="322317" y="65292"/>
                </a:cubicBezTo>
                <a:close/>
              </a:path>
            </a:pathLst>
          </a:custGeom>
          <a:solidFill>
            <a:schemeClr val="bg1"/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136568-2862-5EBC-E40E-A70C17A09DD4}"/>
              </a:ext>
            </a:extLst>
          </p:cNvPr>
          <p:cNvSpPr txBox="1">
            <a:spLocks/>
          </p:cNvSpPr>
          <p:nvPr/>
        </p:nvSpPr>
        <p:spPr>
          <a:xfrm>
            <a:off x="6096001" y="1611314"/>
            <a:ext cx="4940300" cy="3660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Majoriteten av ungdomar från 12 och uppåt använder digitala plattformar varje dag.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Sociala medier kan ha flera syften så som sociala kontakter och direktmedelanden, men också ”scrollande” och att ta del av andras innehåll.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Det finns skillnader i hur unga använder olika plattformar.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D3D8E118-52A2-34B0-FF94-718A81B299B2}"/>
              </a:ext>
            </a:extLst>
          </p:cNvPr>
          <p:cNvSpPr txBox="1"/>
          <p:nvPr/>
        </p:nvSpPr>
        <p:spPr>
          <a:xfrm>
            <a:off x="6055200" y="848221"/>
            <a:ext cx="5287250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sz="4000" b="1" dirty="0">
                <a:latin typeface="Mona Sans" pitchFamily="2" charset="0"/>
                <a:cs typeface="Arial" panose="020B0604020202020204" pitchFamily="34" charset="0"/>
              </a:rPr>
              <a:t>Vad gör vi på nätet?</a:t>
            </a:r>
          </a:p>
        </p:txBody>
      </p:sp>
      <p:pic>
        <p:nvPicPr>
          <p:cNvPr id="8" name="Bildobjekt 7" descr="En bild som visar hjärta, cirkel&#10;&#10;AI-genererat innehåll kan vara felaktigt.">
            <a:extLst>
              <a:ext uri="{FF2B5EF4-FFF2-40B4-BE49-F238E27FC236}">
                <a16:creationId xmlns:a16="http://schemas.microsoft.com/office/drawing/2014/main" id="{F9BC10D7-12C4-9C9E-853B-A07DE1DC5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981" y="4778883"/>
            <a:ext cx="1819288" cy="15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8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B6DCA-7680-5E26-4F94-FA1ABCB5F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inomhus, bärbar dator, klädsel&#10;&#10;AI-genererat innehåll kan vara felaktigt.">
            <a:extLst>
              <a:ext uri="{FF2B5EF4-FFF2-40B4-BE49-F238E27FC236}">
                <a16:creationId xmlns:a16="http://schemas.microsoft.com/office/drawing/2014/main" id="{88432D19-6457-F437-5602-251D4BCC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675"/>
          <a:stretch>
            <a:fillRect/>
          </a:stretch>
        </p:blipFill>
        <p:spPr>
          <a:xfrm>
            <a:off x="5084064" y="195556"/>
            <a:ext cx="6936613" cy="6455856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60969FCE-F212-A105-77BF-4A5EE6AAED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622" b="22886"/>
          <a:stretch/>
        </p:blipFill>
        <p:spPr>
          <a:xfrm rot="10800000">
            <a:off x="171323" y="184525"/>
            <a:ext cx="7212994" cy="6466887"/>
          </a:xfrm>
          <a:custGeom>
            <a:avLst/>
            <a:gdLst>
              <a:gd name="csX0" fmla="*/ 294525 w 7212994"/>
              <a:gd name="csY0" fmla="*/ 0 h 6455856"/>
              <a:gd name="csX1" fmla="*/ 7212994 w 7212994"/>
              <a:gd name="csY1" fmla="*/ 0 h 6455856"/>
              <a:gd name="csX2" fmla="*/ 7212994 w 7212994"/>
              <a:gd name="csY2" fmla="*/ 6455856 h 6455856"/>
              <a:gd name="csX3" fmla="*/ 163402 w 7212994"/>
              <a:gd name="csY3" fmla="*/ 6455856 h 6455856"/>
              <a:gd name="csX4" fmla="*/ 188257 w 7212994"/>
              <a:gd name="csY4" fmla="*/ 6290690 h 6455856"/>
              <a:gd name="csX5" fmla="*/ 275806 w 7212994"/>
              <a:gd name="csY5" fmla="*/ 5249830 h 6455856"/>
              <a:gd name="csX6" fmla="*/ 3431 w 7212994"/>
              <a:gd name="csY6" fmla="*/ 3401575 h 6455856"/>
              <a:gd name="csX7" fmla="*/ 509270 w 7212994"/>
              <a:gd name="csY7" fmla="*/ 1456043 h 6455856"/>
              <a:gd name="csX8" fmla="*/ 322317 w 7212994"/>
              <a:gd name="csY8" fmla="*/ 65292 h 6455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212994" h="6455856">
                <a:moveTo>
                  <a:pt x="294525" y="0"/>
                </a:moveTo>
                <a:lnTo>
                  <a:pt x="7212994" y="0"/>
                </a:lnTo>
                <a:lnTo>
                  <a:pt x="7212994" y="6455856"/>
                </a:lnTo>
                <a:lnTo>
                  <a:pt x="163402" y="6455856"/>
                </a:lnTo>
                <a:lnTo>
                  <a:pt x="188257" y="6290690"/>
                </a:lnTo>
                <a:cubicBezTo>
                  <a:pt x="238517" y="5938873"/>
                  <a:pt x="279049" y="5567600"/>
                  <a:pt x="275806" y="5249830"/>
                </a:cubicBezTo>
                <a:cubicBezTo>
                  <a:pt x="269321" y="4614290"/>
                  <a:pt x="-35480" y="4033873"/>
                  <a:pt x="3431" y="3401575"/>
                </a:cubicBezTo>
                <a:cubicBezTo>
                  <a:pt x="42342" y="2769277"/>
                  <a:pt x="486572" y="2065643"/>
                  <a:pt x="509270" y="1456043"/>
                </a:cubicBezTo>
                <a:cubicBezTo>
                  <a:pt x="526294" y="998843"/>
                  <a:pt x="472184" y="450447"/>
                  <a:pt x="322317" y="65292"/>
                </a:cubicBezTo>
                <a:close/>
              </a:path>
            </a:pathLst>
          </a:custGeom>
          <a:solidFill>
            <a:schemeClr val="bg1"/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19FE29-B1AA-ED66-910F-2608561723EE}"/>
              </a:ext>
            </a:extLst>
          </p:cNvPr>
          <p:cNvSpPr txBox="1">
            <a:spLocks/>
          </p:cNvSpPr>
          <p:nvPr/>
        </p:nvSpPr>
        <p:spPr>
          <a:xfrm>
            <a:off x="1078246" y="2484232"/>
            <a:ext cx="5137808" cy="25498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Personuppgifter är information som kan kopplas till dig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Du har rätt att få veta vad som sparats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Du kan be om att få det raderat </a:t>
            </a:r>
            <a:br>
              <a:rPr lang="sv-SE" sz="2000" dirty="0">
                <a:latin typeface="Mona Sans" pitchFamily="2" charset="0"/>
                <a:cs typeface="Arial" panose="020B0604020202020204" pitchFamily="34" charset="0"/>
              </a:rPr>
            </a:b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– ”rätten att bli glömd”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Känner du till företagen som äger spel och sociala medier?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9E5D0530-88DD-2EC9-5CB3-FE73535E4DEF}"/>
              </a:ext>
            </a:extLst>
          </p:cNvPr>
          <p:cNvSpPr txBox="1"/>
          <p:nvPr/>
        </p:nvSpPr>
        <p:spPr>
          <a:xfrm>
            <a:off x="1078246" y="1245600"/>
            <a:ext cx="5886758" cy="1195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</a:pPr>
            <a:r>
              <a:rPr lang="sv-SE" sz="4000" b="1" dirty="0">
                <a:latin typeface="Mona Sans" pitchFamily="2" charset="0"/>
                <a:cs typeface="Arial" panose="020B0604020202020204" pitchFamily="34" charset="0"/>
              </a:rPr>
              <a:t>Allt sparas </a:t>
            </a:r>
          </a:p>
          <a:p>
            <a:pPr>
              <a:lnSpc>
                <a:spcPts val="4300"/>
              </a:lnSpc>
            </a:pPr>
            <a:r>
              <a:rPr lang="sv-SE" sz="4000" b="1" dirty="0">
                <a:latin typeface="Mona Sans" pitchFamily="2" charset="0"/>
                <a:cs typeface="Arial" panose="020B0604020202020204" pitchFamily="34" charset="0"/>
              </a:rPr>
              <a:t>– vad betyder det?</a:t>
            </a:r>
          </a:p>
        </p:txBody>
      </p:sp>
      <p:pic>
        <p:nvPicPr>
          <p:cNvPr id="8" name="Bildobjekt 7" descr="En bild som visar leksak, smiley&#10;&#10;AI-genererat innehåll kan vara felaktigt.">
            <a:extLst>
              <a:ext uri="{FF2B5EF4-FFF2-40B4-BE49-F238E27FC236}">
                <a16:creationId xmlns:a16="http://schemas.microsoft.com/office/drawing/2014/main" id="{E64D0062-81C0-D09F-61A0-801325D4E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000" y="5077552"/>
            <a:ext cx="1758054" cy="12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3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E6DC4-A76E-B08D-0F26-9D3D7FD40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klädsel, Människoansikte, inomhus&#10;&#10;AI-genererat innehåll kan vara felaktigt.">
            <a:extLst>
              <a:ext uri="{FF2B5EF4-FFF2-40B4-BE49-F238E27FC236}">
                <a16:creationId xmlns:a16="http://schemas.microsoft.com/office/drawing/2014/main" id="{EDEA6964-32B9-4B38-4ED3-79294BA40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02" y="172337"/>
            <a:ext cx="9719941" cy="6484589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D51A6D64-B4A0-0E19-82C0-38A8B150C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622" b="22886"/>
          <a:stretch/>
        </p:blipFill>
        <p:spPr>
          <a:xfrm>
            <a:off x="4851918" y="177713"/>
            <a:ext cx="7226742" cy="6479213"/>
          </a:xfrm>
          <a:custGeom>
            <a:avLst/>
            <a:gdLst>
              <a:gd name="csX0" fmla="*/ 294525 w 7212994"/>
              <a:gd name="csY0" fmla="*/ 0 h 6455856"/>
              <a:gd name="csX1" fmla="*/ 7212994 w 7212994"/>
              <a:gd name="csY1" fmla="*/ 0 h 6455856"/>
              <a:gd name="csX2" fmla="*/ 7212994 w 7212994"/>
              <a:gd name="csY2" fmla="*/ 6455856 h 6455856"/>
              <a:gd name="csX3" fmla="*/ 163402 w 7212994"/>
              <a:gd name="csY3" fmla="*/ 6455856 h 6455856"/>
              <a:gd name="csX4" fmla="*/ 188257 w 7212994"/>
              <a:gd name="csY4" fmla="*/ 6290690 h 6455856"/>
              <a:gd name="csX5" fmla="*/ 275806 w 7212994"/>
              <a:gd name="csY5" fmla="*/ 5249830 h 6455856"/>
              <a:gd name="csX6" fmla="*/ 3431 w 7212994"/>
              <a:gd name="csY6" fmla="*/ 3401575 h 6455856"/>
              <a:gd name="csX7" fmla="*/ 509270 w 7212994"/>
              <a:gd name="csY7" fmla="*/ 1456043 h 6455856"/>
              <a:gd name="csX8" fmla="*/ 322317 w 7212994"/>
              <a:gd name="csY8" fmla="*/ 65292 h 6455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212994" h="6455856">
                <a:moveTo>
                  <a:pt x="294525" y="0"/>
                </a:moveTo>
                <a:lnTo>
                  <a:pt x="7212994" y="0"/>
                </a:lnTo>
                <a:lnTo>
                  <a:pt x="7212994" y="6455856"/>
                </a:lnTo>
                <a:lnTo>
                  <a:pt x="163402" y="6455856"/>
                </a:lnTo>
                <a:lnTo>
                  <a:pt x="188257" y="6290690"/>
                </a:lnTo>
                <a:cubicBezTo>
                  <a:pt x="238517" y="5938873"/>
                  <a:pt x="279049" y="5567600"/>
                  <a:pt x="275806" y="5249830"/>
                </a:cubicBezTo>
                <a:cubicBezTo>
                  <a:pt x="269321" y="4614290"/>
                  <a:pt x="-35480" y="4033873"/>
                  <a:pt x="3431" y="3401575"/>
                </a:cubicBezTo>
                <a:cubicBezTo>
                  <a:pt x="42342" y="2769277"/>
                  <a:pt x="486572" y="2065643"/>
                  <a:pt x="509270" y="1456043"/>
                </a:cubicBezTo>
                <a:cubicBezTo>
                  <a:pt x="526294" y="998843"/>
                  <a:pt x="472184" y="450447"/>
                  <a:pt x="322317" y="65292"/>
                </a:cubicBezTo>
                <a:close/>
              </a:path>
            </a:pathLst>
          </a:custGeom>
          <a:solidFill>
            <a:schemeClr val="bg1"/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F43600-B993-1F0B-ED97-D85409B18E89}"/>
              </a:ext>
            </a:extLst>
          </p:cNvPr>
          <p:cNvSpPr txBox="1">
            <a:spLocks/>
          </p:cNvSpPr>
          <p:nvPr/>
        </p:nvSpPr>
        <p:spPr>
          <a:xfrm>
            <a:off x="6291943" y="2927756"/>
            <a:ext cx="4926436" cy="10024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Kakor sparar hur du använder en tjänst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2000" b="1" dirty="0">
                <a:latin typeface="Mona Sans" pitchFamily="2" charset="0"/>
                <a:cs typeface="Arial" panose="020B0604020202020204" pitchFamily="34" charset="0"/>
              </a:rPr>
              <a:t>Tips: </a:t>
            </a: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Välj ”bara nödvändiga kakor” om du vill skydda dig själv!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784A622A-5416-CEC1-2A4A-0424524FC270}"/>
              </a:ext>
            </a:extLst>
          </p:cNvPr>
          <p:cNvSpPr txBox="1"/>
          <p:nvPr/>
        </p:nvSpPr>
        <p:spPr>
          <a:xfrm>
            <a:off x="6291943" y="1355993"/>
            <a:ext cx="548095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sv-SE" sz="4000" b="1" dirty="0">
                <a:latin typeface="Mona Sans" pitchFamily="2" charset="0"/>
                <a:cs typeface="Arial" panose="020B0604020202020204" pitchFamily="34" charset="0"/>
              </a:rPr>
              <a:t>Kakor/cookies </a:t>
            </a:r>
          </a:p>
          <a:p>
            <a:pPr>
              <a:lnSpc>
                <a:spcPts val="4200"/>
              </a:lnSpc>
            </a:pPr>
            <a:r>
              <a:rPr lang="sv-SE" sz="4000" b="1" dirty="0">
                <a:latin typeface="Mona Sans" pitchFamily="2" charset="0"/>
                <a:cs typeface="Arial" panose="020B0604020202020204" pitchFamily="34" charset="0"/>
              </a:rPr>
              <a:t>– små spioner?</a:t>
            </a:r>
          </a:p>
        </p:txBody>
      </p:sp>
      <p:pic>
        <p:nvPicPr>
          <p:cNvPr id="8" name="Bildobjekt 7" descr="En bild som visar cirkel, smiley&#10;&#10;AI-genererat innehåll kan vara felaktigt.">
            <a:extLst>
              <a:ext uri="{FF2B5EF4-FFF2-40B4-BE49-F238E27FC236}">
                <a16:creationId xmlns:a16="http://schemas.microsoft.com/office/drawing/2014/main" id="{EFA47CEC-4826-0973-8E87-EE2EA43C2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836" y="4260322"/>
            <a:ext cx="2290323" cy="15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0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ECA28-397B-3A3C-7522-DB43A0B34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erson, klädsel, inomhus, Människoansikte&#10;&#10;AI-genererat innehåll kan vara felaktigt.">
            <a:extLst>
              <a:ext uri="{FF2B5EF4-FFF2-40B4-BE49-F238E27FC236}">
                <a16:creationId xmlns:a16="http://schemas.microsoft.com/office/drawing/2014/main" id="{D9EC6617-1658-25AD-7C25-1D6D165B33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388"/>
          <a:stretch>
            <a:fillRect/>
          </a:stretch>
        </p:blipFill>
        <p:spPr>
          <a:xfrm>
            <a:off x="4497445" y="195556"/>
            <a:ext cx="7523232" cy="6466888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0EDB57FC-B47B-AA5D-883C-7F670FE119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622" b="22886"/>
          <a:stretch/>
        </p:blipFill>
        <p:spPr>
          <a:xfrm rot="10800000">
            <a:off x="171324" y="195556"/>
            <a:ext cx="7212994" cy="6466887"/>
          </a:xfrm>
          <a:custGeom>
            <a:avLst/>
            <a:gdLst>
              <a:gd name="csX0" fmla="*/ 294525 w 7212994"/>
              <a:gd name="csY0" fmla="*/ 0 h 6455856"/>
              <a:gd name="csX1" fmla="*/ 7212994 w 7212994"/>
              <a:gd name="csY1" fmla="*/ 0 h 6455856"/>
              <a:gd name="csX2" fmla="*/ 7212994 w 7212994"/>
              <a:gd name="csY2" fmla="*/ 6455856 h 6455856"/>
              <a:gd name="csX3" fmla="*/ 163402 w 7212994"/>
              <a:gd name="csY3" fmla="*/ 6455856 h 6455856"/>
              <a:gd name="csX4" fmla="*/ 188257 w 7212994"/>
              <a:gd name="csY4" fmla="*/ 6290690 h 6455856"/>
              <a:gd name="csX5" fmla="*/ 275806 w 7212994"/>
              <a:gd name="csY5" fmla="*/ 5249830 h 6455856"/>
              <a:gd name="csX6" fmla="*/ 3431 w 7212994"/>
              <a:gd name="csY6" fmla="*/ 3401575 h 6455856"/>
              <a:gd name="csX7" fmla="*/ 509270 w 7212994"/>
              <a:gd name="csY7" fmla="*/ 1456043 h 6455856"/>
              <a:gd name="csX8" fmla="*/ 322317 w 7212994"/>
              <a:gd name="csY8" fmla="*/ 65292 h 6455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212994" h="6455856">
                <a:moveTo>
                  <a:pt x="294525" y="0"/>
                </a:moveTo>
                <a:lnTo>
                  <a:pt x="7212994" y="0"/>
                </a:lnTo>
                <a:lnTo>
                  <a:pt x="7212994" y="6455856"/>
                </a:lnTo>
                <a:lnTo>
                  <a:pt x="163402" y="6455856"/>
                </a:lnTo>
                <a:lnTo>
                  <a:pt x="188257" y="6290690"/>
                </a:lnTo>
                <a:cubicBezTo>
                  <a:pt x="238517" y="5938873"/>
                  <a:pt x="279049" y="5567600"/>
                  <a:pt x="275806" y="5249830"/>
                </a:cubicBezTo>
                <a:cubicBezTo>
                  <a:pt x="269321" y="4614290"/>
                  <a:pt x="-35480" y="4033873"/>
                  <a:pt x="3431" y="3401575"/>
                </a:cubicBezTo>
                <a:cubicBezTo>
                  <a:pt x="42342" y="2769277"/>
                  <a:pt x="486572" y="2065643"/>
                  <a:pt x="509270" y="1456043"/>
                </a:cubicBezTo>
                <a:cubicBezTo>
                  <a:pt x="526294" y="998843"/>
                  <a:pt x="472184" y="450447"/>
                  <a:pt x="322317" y="65292"/>
                </a:cubicBezTo>
                <a:close/>
              </a:path>
            </a:pathLst>
          </a:custGeom>
          <a:solidFill>
            <a:schemeClr val="bg1"/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2724DC-A631-935C-E57B-424592B9950A}"/>
              </a:ext>
            </a:extLst>
          </p:cNvPr>
          <p:cNvSpPr txBox="1">
            <a:spLocks/>
          </p:cNvSpPr>
          <p:nvPr/>
        </p:nvSpPr>
        <p:spPr>
          <a:xfrm>
            <a:off x="1201562" y="2436848"/>
            <a:ext cx="5380722" cy="2683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 err="1">
                <a:latin typeface="Mona Sans" pitchFamily="2" charset="0"/>
                <a:cs typeface="Arial" panose="020B0604020202020204" pitchFamily="34" charset="0"/>
              </a:rPr>
              <a:t>Appar</a:t>
            </a: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 visar det innehåll du oftast klickar på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Algoritmer visar mer av det du gillar </a:t>
            </a:r>
            <a:br>
              <a:rPr lang="sv-SE" sz="2000" dirty="0">
                <a:latin typeface="Mona Sans" pitchFamily="2" charset="0"/>
                <a:cs typeface="Arial" panose="020B0604020202020204" pitchFamily="34" charset="0"/>
              </a:rPr>
            </a:b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– eller blir upprörd av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b="1" dirty="0">
                <a:latin typeface="Mona Sans" pitchFamily="2" charset="0"/>
                <a:cs typeface="Arial" panose="020B0604020202020204" pitchFamily="34" charset="0"/>
              </a:rPr>
              <a:t>Tips: </a:t>
            </a: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Testa att byta algoritm genom klicka på nytt innehåll och rensa historik!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Digital Services </a:t>
            </a:r>
            <a:r>
              <a:rPr lang="sv-SE" sz="2000" dirty="0" err="1">
                <a:latin typeface="Mona Sans" pitchFamily="2" charset="0"/>
                <a:cs typeface="Arial" panose="020B0604020202020204" pitchFamily="34" charset="0"/>
              </a:rPr>
              <a:t>Act</a:t>
            </a: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 (regler från EU) hjälper till så att du slipper riktad reklam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EA0B4F9A-DB32-94EF-E93F-99AA5A560435}"/>
              </a:ext>
            </a:extLst>
          </p:cNvPr>
          <p:cNvSpPr txBox="1"/>
          <p:nvPr/>
        </p:nvSpPr>
        <p:spPr>
          <a:xfrm>
            <a:off x="1201562" y="1245600"/>
            <a:ext cx="5504038" cy="1195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</a:pPr>
            <a:r>
              <a:rPr lang="sv-SE" sz="4000" b="1" dirty="0">
                <a:latin typeface="Mona Sans" pitchFamily="2" charset="0"/>
                <a:cs typeface="Arial" panose="020B0604020202020204" pitchFamily="34" charset="0"/>
              </a:rPr>
              <a:t>Algoritmer – varför ser du vissa saker?</a:t>
            </a:r>
          </a:p>
        </p:txBody>
      </p:sp>
      <p:pic>
        <p:nvPicPr>
          <p:cNvPr id="6" name="Bildobjekt 5" descr="En bild som visar stearinljus, gul, öronpropp&#10;&#10;AI-genererat innehåll kan vara felaktigt.">
            <a:extLst>
              <a:ext uri="{FF2B5EF4-FFF2-40B4-BE49-F238E27FC236}">
                <a16:creationId xmlns:a16="http://schemas.microsoft.com/office/drawing/2014/main" id="{025636EC-F42F-6573-B05B-46E9C20DC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016" y="5127819"/>
            <a:ext cx="1925361" cy="15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BBB0B-8377-4A0A-5B9D-73B311C1B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90F29D2-9768-8B4E-9092-6C29C6284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3256" t="4145" r="18934" b="3104"/>
          <a:stretch>
            <a:fillRect/>
          </a:stretch>
        </p:blipFill>
        <p:spPr bwMode="auto">
          <a:xfrm>
            <a:off x="5685596" y="475487"/>
            <a:ext cx="5590079" cy="59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B0DB2E6-85E1-7C02-AACF-DBA708245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160421" y="196229"/>
            <a:ext cx="11863637" cy="6453224"/>
          </a:xfrm>
          <a:custGeom>
            <a:avLst/>
            <a:gdLst>
              <a:gd name="csX0" fmla="*/ 8644657 w 11863637"/>
              <a:gd name="csY0" fmla="*/ 733532 h 6453224"/>
              <a:gd name="csX1" fmla="*/ 6237380 w 11863637"/>
              <a:gd name="csY1" fmla="*/ 3140809 h 6453224"/>
              <a:gd name="csX2" fmla="*/ 8644657 w 11863637"/>
              <a:gd name="csY2" fmla="*/ 5548086 h 6453224"/>
              <a:gd name="csX3" fmla="*/ 11051934 w 11863637"/>
              <a:gd name="csY3" fmla="*/ 3140809 h 6453224"/>
              <a:gd name="csX4" fmla="*/ 8644657 w 11863637"/>
              <a:gd name="csY4" fmla="*/ 733532 h 6453224"/>
              <a:gd name="csX5" fmla="*/ 0 w 11863637"/>
              <a:gd name="csY5" fmla="*/ 0 h 6453224"/>
              <a:gd name="csX6" fmla="*/ 11863637 w 11863637"/>
              <a:gd name="csY6" fmla="*/ 0 h 6453224"/>
              <a:gd name="csX7" fmla="*/ 11863637 w 11863637"/>
              <a:gd name="csY7" fmla="*/ 6453224 h 6453224"/>
              <a:gd name="csX8" fmla="*/ 0 w 11863637"/>
              <a:gd name="csY8" fmla="*/ 6453224 h 64532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863637" h="6453224">
                <a:moveTo>
                  <a:pt x="8644657" y="733532"/>
                </a:moveTo>
                <a:cubicBezTo>
                  <a:pt x="7315155" y="733532"/>
                  <a:pt x="6237380" y="1811307"/>
                  <a:pt x="6237380" y="3140809"/>
                </a:cubicBezTo>
                <a:cubicBezTo>
                  <a:pt x="6237380" y="4470311"/>
                  <a:pt x="7315155" y="5548086"/>
                  <a:pt x="8644657" y="5548086"/>
                </a:cubicBezTo>
                <a:cubicBezTo>
                  <a:pt x="9974159" y="5548086"/>
                  <a:pt x="11051934" y="4470311"/>
                  <a:pt x="11051934" y="3140809"/>
                </a:cubicBezTo>
                <a:cubicBezTo>
                  <a:pt x="11051934" y="1811307"/>
                  <a:pt x="9974159" y="733532"/>
                  <a:pt x="8644657" y="733532"/>
                </a:cubicBezTo>
                <a:close/>
                <a:moveTo>
                  <a:pt x="0" y="0"/>
                </a:moveTo>
                <a:lnTo>
                  <a:pt x="11863637" y="0"/>
                </a:lnTo>
                <a:lnTo>
                  <a:pt x="11863637" y="6453224"/>
                </a:lnTo>
                <a:lnTo>
                  <a:pt x="0" y="6453224"/>
                </a:lnTo>
                <a:close/>
              </a:path>
            </a:pathLst>
          </a:cu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3E30D7B-C05A-E970-C783-F92373994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271429" y="566057"/>
            <a:ext cx="2756770" cy="134222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54F2C5A-A0AA-1C6E-BE06-41CDDE405DFA}"/>
              </a:ext>
            </a:extLst>
          </p:cNvPr>
          <p:cNvSpPr txBox="1"/>
          <p:nvPr/>
        </p:nvSpPr>
        <p:spPr>
          <a:xfrm>
            <a:off x="875046" y="2055873"/>
            <a:ext cx="5627354" cy="1195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</a:pPr>
            <a:r>
              <a:rPr lang="sv-SE" sz="3600" b="1" dirty="0">
                <a:latin typeface="Mona Sans" pitchFamily="2" charset="0"/>
                <a:cs typeface="Arial" panose="020B0604020202020204" pitchFamily="34" charset="0"/>
              </a:rPr>
              <a:t>Godkänn – eller inte? Vad vet nätet om mig?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31DFF6-7FE9-C87A-A24A-3E3D160C9EAC}"/>
              </a:ext>
            </a:extLst>
          </p:cNvPr>
          <p:cNvSpPr txBox="1">
            <a:spLocks/>
          </p:cNvSpPr>
          <p:nvPr/>
        </p:nvSpPr>
        <p:spPr>
          <a:xfrm>
            <a:off x="979645" y="3409547"/>
            <a:ext cx="5215882" cy="22914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b="1" dirty="0">
                <a:latin typeface="Mona Sans" pitchFamily="2" charset="0"/>
                <a:cs typeface="Arial" panose="020B0604020202020204" pitchFamily="34" charset="0"/>
              </a:rPr>
              <a:t>Fundera:</a:t>
            </a: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 Vad tror du att </a:t>
            </a:r>
            <a:r>
              <a:rPr lang="sv-SE" sz="2000" dirty="0" err="1">
                <a:latin typeface="Mona Sans" pitchFamily="2" charset="0"/>
                <a:cs typeface="Arial" panose="020B0604020202020204" pitchFamily="34" charset="0"/>
              </a:rPr>
              <a:t>Tiktok</a:t>
            </a: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/Youtube/</a:t>
            </a:r>
            <a:r>
              <a:rPr lang="sv-SE" sz="2000" dirty="0" err="1">
                <a:latin typeface="Mona Sans" pitchFamily="2" charset="0"/>
                <a:cs typeface="Arial" panose="020B0604020202020204" pitchFamily="34" charset="0"/>
              </a:rPr>
              <a:t>Instagram</a:t>
            </a: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 vet om dig?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b="1" dirty="0">
                <a:latin typeface="Mona Sans" pitchFamily="2" charset="0"/>
                <a:cs typeface="Arial" panose="020B0604020202020204" pitchFamily="34" charset="0"/>
              </a:rPr>
              <a:t>Diskutera: </a:t>
            </a: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Vad betyder integritet för dig i din vardag på nätet – och hur visar du respekt för andras integritet?</a:t>
            </a:r>
          </a:p>
        </p:txBody>
      </p:sp>
    </p:spTree>
    <p:extLst>
      <p:ext uri="{BB962C8B-B14F-4D97-AF65-F5344CB8AC3E}">
        <p14:creationId xmlns:p14="http://schemas.microsoft.com/office/powerpoint/2010/main" val="157264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B5A50-64E9-4EF8-94AD-F5A42D6F0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klädsel, person, fotbeklädnader, jeans&#10;&#10;AI-genererat innehåll kan vara felaktigt.">
            <a:extLst>
              <a:ext uri="{FF2B5EF4-FFF2-40B4-BE49-F238E27FC236}">
                <a16:creationId xmlns:a16="http://schemas.microsoft.com/office/drawing/2014/main" id="{28B13DD4-41AB-1166-3E55-17E48AFEAB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74"/>
          <a:stretch>
            <a:fillRect/>
          </a:stretch>
        </p:blipFill>
        <p:spPr>
          <a:xfrm>
            <a:off x="182252" y="201072"/>
            <a:ext cx="7618211" cy="6455855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B4F2B0FF-ED31-CC40-503D-785CA0D4B9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622" b="22886"/>
          <a:stretch/>
        </p:blipFill>
        <p:spPr>
          <a:xfrm>
            <a:off x="4796753" y="190040"/>
            <a:ext cx="7212994" cy="6466887"/>
          </a:xfrm>
          <a:custGeom>
            <a:avLst/>
            <a:gdLst>
              <a:gd name="csX0" fmla="*/ 294525 w 7212994"/>
              <a:gd name="csY0" fmla="*/ 0 h 6455856"/>
              <a:gd name="csX1" fmla="*/ 7212994 w 7212994"/>
              <a:gd name="csY1" fmla="*/ 0 h 6455856"/>
              <a:gd name="csX2" fmla="*/ 7212994 w 7212994"/>
              <a:gd name="csY2" fmla="*/ 6455856 h 6455856"/>
              <a:gd name="csX3" fmla="*/ 163402 w 7212994"/>
              <a:gd name="csY3" fmla="*/ 6455856 h 6455856"/>
              <a:gd name="csX4" fmla="*/ 188257 w 7212994"/>
              <a:gd name="csY4" fmla="*/ 6290690 h 6455856"/>
              <a:gd name="csX5" fmla="*/ 275806 w 7212994"/>
              <a:gd name="csY5" fmla="*/ 5249830 h 6455856"/>
              <a:gd name="csX6" fmla="*/ 3431 w 7212994"/>
              <a:gd name="csY6" fmla="*/ 3401575 h 6455856"/>
              <a:gd name="csX7" fmla="*/ 509270 w 7212994"/>
              <a:gd name="csY7" fmla="*/ 1456043 h 6455856"/>
              <a:gd name="csX8" fmla="*/ 322317 w 7212994"/>
              <a:gd name="csY8" fmla="*/ 65292 h 6455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212994" h="6455856">
                <a:moveTo>
                  <a:pt x="294525" y="0"/>
                </a:moveTo>
                <a:lnTo>
                  <a:pt x="7212994" y="0"/>
                </a:lnTo>
                <a:lnTo>
                  <a:pt x="7212994" y="6455856"/>
                </a:lnTo>
                <a:lnTo>
                  <a:pt x="163402" y="6455856"/>
                </a:lnTo>
                <a:lnTo>
                  <a:pt x="188257" y="6290690"/>
                </a:lnTo>
                <a:cubicBezTo>
                  <a:pt x="238517" y="5938873"/>
                  <a:pt x="279049" y="5567600"/>
                  <a:pt x="275806" y="5249830"/>
                </a:cubicBezTo>
                <a:cubicBezTo>
                  <a:pt x="269321" y="4614290"/>
                  <a:pt x="-35480" y="4033873"/>
                  <a:pt x="3431" y="3401575"/>
                </a:cubicBezTo>
                <a:cubicBezTo>
                  <a:pt x="42342" y="2769277"/>
                  <a:pt x="486572" y="2065643"/>
                  <a:pt x="509270" y="1456043"/>
                </a:cubicBezTo>
                <a:cubicBezTo>
                  <a:pt x="526294" y="998843"/>
                  <a:pt x="472184" y="450447"/>
                  <a:pt x="322317" y="65292"/>
                </a:cubicBezTo>
                <a:close/>
              </a:path>
            </a:pathLst>
          </a:custGeom>
          <a:solidFill>
            <a:schemeClr val="bg1"/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E5EFCD-F9D8-8608-3DD7-94CA1E1A9894}"/>
              </a:ext>
            </a:extLst>
          </p:cNvPr>
          <p:cNvSpPr txBox="1">
            <a:spLocks/>
          </p:cNvSpPr>
          <p:nvPr/>
        </p:nvSpPr>
        <p:spPr>
          <a:xfrm>
            <a:off x="6173821" y="2275200"/>
            <a:ext cx="5389529" cy="17162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Åldersgränser finns för att skydda dig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Många </a:t>
            </a:r>
            <a:r>
              <a:rPr lang="sv-SE" sz="2000" dirty="0" err="1">
                <a:latin typeface="Mona Sans" pitchFamily="2" charset="0"/>
                <a:cs typeface="Arial" panose="020B0604020202020204" pitchFamily="34" charset="0"/>
              </a:rPr>
              <a:t>appar</a:t>
            </a: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 raderar konton som används </a:t>
            </a:r>
            <a:br>
              <a:rPr lang="sv-SE" sz="2000" dirty="0">
                <a:latin typeface="Mona Sans" pitchFamily="2" charset="0"/>
                <a:cs typeface="Arial" panose="020B0604020202020204" pitchFamily="34" charset="0"/>
              </a:rPr>
            </a:br>
            <a:r>
              <a:rPr lang="sv-SE" sz="2000" dirty="0">
                <a:latin typeface="Mona Sans" pitchFamily="2" charset="0"/>
                <a:cs typeface="Arial" panose="020B0604020202020204" pitchFamily="34" charset="0"/>
              </a:rPr>
              <a:t>av någon under 13 år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5006D4D-6E0B-839C-D084-B0D13300C7C6}"/>
              </a:ext>
            </a:extLst>
          </p:cNvPr>
          <p:cNvSpPr txBox="1"/>
          <p:nvPr/>
        </p:nvSpPr>
        <p:spPr>
          <a:xfrm>
            <a:off x="6055200" y="1357200"/>
            <a:ext cx="6138350" cy="64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</a:pPr>
            <a:r>
              <a:rPr lang="sv-SE" sz="4000" b="1" dirty="0">
                <a:latin typeface="Mona Sans" pitchFamily="2" charset="0"/>
                <a:cs typeface="Arial" panose="020B0604020202020204" pitchFamily="34" charset="0"/>
              </a:rPr>
              <a:t>Att ljuga om sin ålder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80738D4-50E5-56CE-1868-28D06B91E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938" y="3796746"/>
            <a:ext cx="2099006" cy="17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57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603</Words>
  <Application>Microsoft Office PowerPoint</Application>
  <PresentationFormat>Bredbild</PresentationFormat>
  <Paragraphs>71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Mona Sans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Beyene</dc:creator>
  <cp:lastModifiedBy>Lianna Hallsénius</cp:lastModifiedBy>
  <cp:revision>38</cp:revision>
  <dcterms:created xsi:type="dcterms:W3CDTF">2026-01-27T16:32:06Z</dcterms:created>
  <dcterms:modified xsi:type="dcterms:W3CDTF">2026-05-13T13:16:28Z</dcterms:modified>
</cp:coreProperties>
</file>