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D43"/>
    <a:srgbClr val="C2E2FC"/>
    <a:srgbClr val="E6E2FF"/>
    <a:srgbClr val="CA5FFA"/>
    <a:srgbClr val="8478F7"/>
    <a:srgbClr val="B0FBCB"/>
    <a:srgbClr val="F9F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82"/>
    <p:restoredTop sz="94652"/>
  </p:normalViewPr>
  <p:slideViewPr>
    <p:cSldViewPr snapToGrid="0">
      <p:cViewPr varScale="1">
        <p:scale>
          <a:sx n="76" d="100"/>
          <a:sy n="76" d="100"/>
        </p:scale>
        <p:origin x="18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apare och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Present­ations­titel</a:t>
            </a:r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Dia­bilds­titel</a:t>
            </a:r>
          </a:p>
        </p:txBody>
      </p:sp>
      <p:sp>
        <p:nvSpPr>
          <p:cNvPr id="100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10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ordning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Dag­ordnings­titel</a:t>
            </a:r>
          </a:p>
        </p:txBody>
      </p:sp>
      <p:sp>
        <p:nvSpPr>
          <p:cNvPr id="109" name="Dagordning, 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Dagordning, undertitel</a:t>
            </a:r>
          </a:p>
        </p:txBody>
      </p:sp>
      <p:sp>
        <p:nvSpPr>
          <p:cNvPr id="110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Ämnen på dagordningen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Uttryck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kta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Faktainformation</a:t>
            </a:r>
          </a:p>
        </p:txBody>
      </p:sp>
      <p:sp>
        <p:nvSpPr>
          <p:cNvPr id="12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llskriv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Tillskrivning</a:t>
            </a:r>
          </a:p>
        </p:txBody>
      </p:sp>
      <p:sp>
        <p:nvSpPr>
          <p:cNvPr id="136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”Viktigt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kål med sallad med stekt ris, kokta ägg och ätpinnar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kål med laxkakor, sallad och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kål med pappardellepasta med persiljesmör, rostade hasselnötter och hyvlad parmesanost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kål med sallad med stekt ris, kokta ägg och ätpinnar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ador och lime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Present­ations­titel</a:t>
            </a:r>
          </a:p>
        </p:txBody>
      </p:sp>
      <p:sp>
        <p:nvSpPr>
          <p:cNvPr id="23" name="Skapare och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2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kål med laxkakor, sallad och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Dia­bilds­titel</a:t>
            </a:r>
          </a:p>
        </p:txBody>
      </p:sp>
      <p:sp>
        <p:nvSpPr>
          <p:cNvPr id="3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bilds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Dia­bilds­titel</a:t>
            </a:r>
          </a:p>
        </p:txBody>
      </p:sp>
      <p:sp>
        <p:nvSpPr>
          <p:cNvPr id="43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44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61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kål med pappardellepasta med persiljesmör, rostade hasselnötter och hyvlad parmesanost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Dia­bilds­titel</a:t>
            </a:r>
          </a:p>
        </p:txBody>
      </p:sp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livevideo,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72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Dia­bilds­titel</a:t>
            </a:r>
          </a:p>
        </p:txBody>
      </p:sp>
      <p:sp>
        <p:nvSpPr>
          <p:cNvPr id="7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livevideo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82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Dia­bilds­titel</a:t>
            </a:r>
          </a:p>
        </p:txBody>
      </p:sp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vsnitt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Avsnittstitel</a:t>
            </a:r>
          </a:p>
        </p:txBody>
      </p:sp>
      <p:sp>
        <p:nvSpPr>
          <p:cNvPr id="9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Dia­bilds­titel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eMy_bakgrunder_PPT_START.jpg" descr="MeMy_bakgrunder_PPT_ST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pela snällt…"/>
          <p:cNvSpPr txBox="1"/>
          <p:nvPr/>
        </p:nvSpPr>
        <p:spPr>
          <a:xfrm>
            <a:off x="5675083" y="5372100"/>
            <a:ext cx="13033834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8039">
              <a:lnSpc>
                <a:spcPct val="100000"/>
              </a:lnSpc>
              <a:spcBef>
                <a:spcPts val="800"/>
              </a:spcBef>
              <a:defRPr sz="110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r>
              <a:rPr lang="sv-SE" noProof="0" dirty="0"/>
              <a:t>Spela snällt</a:t>
            </a:r>
          </a:p>
          <a:p>
            <a:pPr algn="ctr" defTabSz="828039">
              <a:lnSpc>
                <a:spcPct val="100000"/>
              </a:lnSpc>
              <a:spcBef>
                <a:spcPts val="800"/>
              </a:spcBef>
              <a:defRPr sz="72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Om schysst språk online</a:t>
            </a:r>
          </a:p>
        </p:txBody>
      </p:sp>
      <p:pic>
        <p:nvPicPr>
          <p:cNvPr id="173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703" y="11741310"/>
            <a:ext cx="2078422" cy="1503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nklistrad-film.png" descr="inklistrad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8143" y="12254311"/>
            <a:ext cx="4481518" cy="993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MeMy_bakgrunder_PPT_START.jpg" descr="MeMy_bakgrunder_PPT_ST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59" y="722312"/>
            <a:ext cx="2420371" cy="175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Din kompis får ett taskigt meddelande i ett spel och blir ledsen. Kompisen vet inte vad den ska göra.…"/>
          <p:cNvSpPr txBox="1"/>
          <p:nvPr/>
        </p:nvSpPr>
        <p:spPr>
          <a:xfrm>
            <a:off x="4299531" y="4141918"/>
            <a:ext cx="15808682" cy="5844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790434"/>
          <a:lstStyle/>
          <a:p>
            <a:pPr defTabSz="457200">
              <a:lnSpc>
                <a:spcPct val="110000"/>
              </a:lnSpc>
              <a:spcBef>
                <a:spcPts val="1500"/>
              </a:spcBef>
              <a:defRPr sz="4100" i="1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i="1" noProof="0" dirty="0">
                <a:latin typeface="Mona Sans" pitchFamily="2" charset="77"/>
              </a:rPr>
              <a:t>Din kompis får ett taskigt meddelande i ett spel och blir ledsen. Kompisen vet inte vad den ska göra.</a:t>
            </a:r>
          </a:p>
          <a:p>
            <a:pPr defTabSz="457200">
              <a:lnSpc>
                <a:spcPct val="110000"/>
              </a:lnSpc>
              <a:spcBef>
                <a:spcPts val="1500"/>
              </a:spcBef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endParaRPr lang="sv-SE" sz="5000" noProof="0" dirty="0"/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endParaRPr lang="sv-SE" sz="5000" noProof="0" dirty="0"/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endParaRPr lang="sv-SE" sz="5000" noProof="0" dirty="0"/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kan du säga till din kompis?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kan din kompis göra i spelet eller i chatten?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När kan det vara bra att lämna chatten, blockera eller anmäla?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Vilken vuxen kan hjälpa till?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Varför är det viktigt att inte bära det ensam?</a:t>
            </a:r>
          </a:p>
        </p:txBody>
      </p:sp>
      <p:sp>
        <p:nvSpPr>
          <p:cNvPr id="220" name="Case 3: Att stötta en kompis som blivit ledsen"/>
          <p:cNvSpPr txBox="1"/>
          <p:nvPr/>
        </p:nvSpPr>
        <p:spPr>
          <a:xfrm>
            <a:off x="4313181" y="2713465"/>
            <a:ext cx="16449077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1500"/>
              </a:spcBef>
              <a:defRPr sz="57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Case 3: Att stötta en kompis som blivit ledsen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MeMy_bakgrunder_PPT_START.jpg" descr="MeMy_bakgrunder_PPT_ST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59" y="722312"/>
            <a:ext cx="2420371" cy="175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I ett spel skriver en person något elakt till en annan spelare. När en av de andra spelarna reagerar säger personen: &quot;Det var ju bara ett skämt.”…"/>
          <p:cNvSpPr txBox="1"/>
          <p:nvPr/>
        </p:nvSpPr>
        <p:spPr>
          <a:xfrm>
            <a:off x="4299531" y="4141918"/>
            <a:ext cx="15808682" cy="592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790434"/>
          <a:lstStyle/>
          <a:p>
            <a:pPr defTabSz="457200">
              <a:lnSpc>
                <a:spcPct val="110000"/>
              </a:lnSpc>
              <a:spcBef>
                <a:spcPts val="1500"/>
              </a:spcBef>
              <a:defRPr sz="4100" i="1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i="1" noProof="0" dirty="0">
                <a:latin typeface="Mona Sans" pitchFamily="2" charset="77"/>
              </a:rPr>
              <a:t>I ett spel skriver en person något elakt till en annan spelare. När en av de andra spelarna reagerar säger personen: "Det var ju bara ett skämt.”</a:t>
            </a:r>
          </a:p>
          <a:p>
            <a:pPr defTabSz="457200">
              <a:lnSpc>
                <a:spcPct val="110000"/>
              </a:lnSpc>
              <a:spcBef>
                <a:spcPts val="1500"/>
              </a:spcBef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endParaRPr lang="sv-SE" noProof="0" dirty="0"/>
          </a:p>
          <a:p>
            <a:pPr defTabSz="457200">
              <a:lnSpc>
                <a:spcPct val="110000"/>
              </a:lnSpc>
              <a:spcBef>
                <a:spcPts val="1500"/>
              </a:spcBef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endParaRPr lang="sv-SE" sz="5000" noProof="0" dirty="0"/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Är något okej bara för att någon säger att det var ett skämt?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Hur kan man märka om ett skämt sårar någon?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kan man säga om man ser att någon blir ledsen?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Varför är det viktigt att tänka på hur andra uppfattar det man skriver?</a:t>
            </a:r>
          </a:p>
        </p:txBody>
      </p:sp>
      <p:sp>
        <p:nvSpPr>
          <p:cNvPr id="227" name="Case 4: När någon säger att det bara var ett skämt"/>
          <p:cNvSpPr txBox="1"/>
          <p:nvPr/>
        </p:nvSpPr>
        <p:spPr>
          <a:xfrm>
            <a:off x="3238247" y="2713465"/>
            <a:ext cx="18519094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1500"/>
              </a:spcBef>
              <a:defRPr sz="57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Case 4: När någon säger att det bara var ett skämt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MeMy_bakgrunder_PPT_START.jpg" descr="MeMy_bakgrunder_PPT_ST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59" y="722312"/>
            <a:ext cx="2420371" cy="175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I ett spel får du ett meddelande från någon du inte känner. Den som skickar meddelandet har inte sitt riktiga namn. Personen skriver något taskigt.…"/>
          <p:cNvSpPr txBox="1"/>
          <p:nvPr/>
        </p:nvSpPr>
        <p:spPr>
          <a:xfrm>
            <a:off x="4299531" y="4141918"/>
            <a:ext cx="15808682" cy="5844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790434"/>
          <a:lstStyle/>
          <a:p>
            <a:pPr defTabSz="457200">
              <a:lnSpc>
                <a:spcPct val="110000"/>
              </a:lnSpc>
              <a:spcBef>
                <a:spcPts val="1500"/>
              </a:spcBef>
              <a:defRPr sz="4100" i="1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i="1" noProof="0" dirty="0">
                <a:latin typeface="Mona Sans" pitchFamily="2" charset="77"/>
              </a:rPr>
              <a:t>I ett spel får du ett meddelande från någon du inte känner. Den som skickar meddelandet har inte sitt riktiga namn. Personen skriver något taskigt. </a:t>
            </a:r>
          </a:p>
          <a:p>
            <a:pPr defTabSz="457200">
              <a:lnSpc>
                <a:spcPct val="110000"/>
              </a:lnSpc>
              <a:spcBef>
                <a:spcPts val="1500"/>
              </a:spcBef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endParaRPr lang="sv-SE" sz="5000" noProof="0" dirty="0"/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endParaRPr lang="sv-SE" sz="5000" noProof="0" dirty="0"/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Tror du att personen hade gjort likadant i verkligheten?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gör att man vågar bete sig så i ett spel?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Bör man svara personen? Vad kan man svara då?</a:t>
            </a:r>
          </a:p>
        </p:txBody>
      </p:sp>
      <p:sp>
        <p:nvSpPr>
          <p:cNvPr id="234" name="Case 5: Om anonymitet på nätet"/>
          <p:cNvSpPr txBox="1"/>
          <p:nvPr/>
        </p:nvSpPr>
        <p:spPr>
          <a:xfrm>
            <a:off x="4275787" y="2720742"/>
            <a:ext cx="1498924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1500"/>
              </a:spcBef>
              <a:defRPr sz="57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Case 5: Om anonymitet på nätet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MeMy_bakgrund_01.jpg" descr="MeMy_bakgrund_01.jpg"/>
          <p:cNvPicPr>
            <a:picLocks noChangeAspect="1"/>
          </p:cNvPicPr>
          <p:nvPr/>
        </p:nvPicPr>
        <p:blipFill>
          <a:blip r:embed="rId2"/>
          <a:srcRect t="30108" b="30108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ammanfatta gemensamma ”riktlinjer” för ett schysst språk i digitala miljöer."/>
          <p:cNvSpPr txBox="1"/>
          <p:nvPr/>
        </p:nvSpPr>
        <p:spPr>
          <a:xfrm>
            <a:off x="5675083" y="4368799"/>
            <a:ext cx="13033834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8039">
              <a:lnSpc>
                <a:spcPct val="100000"/>
              </a:lnSpc>
              <a:spcBef>
                <a:spcPts val="800"/>
              </a:spcBef>
              <a:defRPr sz="80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Sammanfatta gemensamma ”riktlinjer” för ett schysst språk i digitala miljöer.</a:t>
            </a:r>
          </a:p>
        </p:txBody>
      </p:sp>
      <p:pic>
        <p:nvPicPr>
          <p:cNvPr id="239" name="MM_logga_mediemyndigheten_rgb.ai" descr="MM_logga_mediemyndigheten_rgb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225" y="10699785"/>
            <a:ext cx="2420371" cy="1751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MeMy_bakgrund_01.jpg" descr="MeMy_bakgrund_01.jpg"/>
          <p:cNvPicPr>
            <a:picLocks noChangeAspect="1"/>
          </p:cNvPicPr>
          <p:nvPr/>
        </p:nvPicPr>
        <p:blipFill>
          <a:blip r:embed="rId2"/>
          <a:srcRect t="30108" b="30108"/>
          <a:stretch>
            <a:fillRect/>
          </a:stretch>
        </p:blipFill>
        <p:spPr>
          <a:xfrm rot="10800000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MM_logga_mediemyndigheten_rgb.ai" descr="MM_logga_mediemyndigheten_rgb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225" y="10699785"/>
            <a:ext cx="2420371" cy="175107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Bris   Ring och sms:a 116 111, chatta eller mejla  Dittecpat.se    Ring 020-112 100, chatta  eller skriv…"/>
          <p:cNvSpPr txBox="1"/>
          <p:nvPr/>
        </p:nvSpPr>
        <p:spPr>
          <a:xfrm>
            <a:off x="4299530" y="4733454"/>
            <a:ext cx="15808683" cy="567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790434"/>
          <a:lstStyle/>
          <a:p>
            <a:pPr defTabSz="457200">
              <a:lnSpc>
                <a:spcPct val="110000"/>
              </a:lnSpc>
              <a:spcBef>
                <a:spcPts val="1500"/>
              </a:spcBef>
              <a:defRPr sz="41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LID65535" noProof="1">
                <a:latin typeface="Mona Sans Bold"/>
                <a:ea typeface="Mona Sans Bold"/>
                <a:cs typeface="Mona Sans Bold"/>
                <a:sym typeface="Mona Sans Bold"/>
              </a:rPr>
              <a:t>Bris</a:t>
            </a:r>
            <a:r>
              <a:rPr lang="LID65535" noProof="1"/>
              <a:t>  </a:t>
            </a:r>
            <a:br>
              <a:rPr lang="LID65535" noProof="1"/>
            </a:br>
            <a:r>
              <a:rPr lang="LID65535" noProof="1"/>
              <a:t>Ring och sms:a 116 111, chatta eller mejla</a:t>
            </a:r>
            <a:br>
              <a:rPr lang="LID65535" noProof="1"/>
            </a:br>
            <a:br>
              <a:rPr lang="LID65535" noProof="1"/>
            </a:br>
            <a:r>
              <a:rPr lang="LID65535" noProof="1">
                <a:latin typeface="Mona Sans Bold"/>
                <a:ea typeface="Mona Sans Bold"/>
                <a:cs typeface="Mona Sans Bold"/>
                <a:sym typeface="Mona Sans Bold"/>
              </a:rPr>
              <a:t>Dittecpat.se</a:t>
            </a:r>
            <a:r>
              <a:rPr lang="LID65535" noProof="1"/>
              <a:t>   </a:t>
            </a:r>
            <a:br>
              <a:rPr lang="LID65535" noProof="1"/>
            </a:br>
            <a:r>
              <a:rPr lang="LID65535" noProof="1"/>
              <a:t>Ring 020-112 100, chatta </a:t>
            </a:r>
            <a:br>
              <a:rPr lang="LID65535" noProof="1"/>
            </a:br>
            <a:r>
              <a:rPr lang="LID65535" noProof="1"/>
              <a:t>eller skriv</a:t>
            </a:r>
            <a:br>
              <a:rPr lang="LID65535" noProof="1"/>
            </a:br>
            <a:endParaRPr lang="LID65535" noProof="1"/>
          </a:p>
          <a:p>
            <a:pPr defTabSz="457200">
              <a:lnSpc>
                <a:spcPct val="110000"/>
              </a:lnSpc>
              <a:spcBef>
                <a:spcPts val="1500"/>
              </a:spcBef>
              <a:defRPr sz="41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LID65535" noProof="1">
                <a:latin typeface="Mona Sans Bold"/>
                <a:ea typeface="Mona Sans Bold"/>
                <a:cs typeface="Mona Sans Bold"/>
                <a:sym typeface="Mona Sans Bold"/>
              </a:rPr>
              <a:t>Näthatshjälpen.se</a:t>
            </a:r>
            <a:r>
              <a:rPr lang="LID65535" noProof="1"/>
              <a:t> </a:t>
            </a:r>
            <a:br>
              <a:rPr lang="LID65535" noProof="1"/>
            </a:br>
            <a:r>
              <a:rPr lang="LID65535" noProof="1"/>
              <a:t>Hjälp om du har utsatts för hat eller kränkningar på nätet</a:t>
            </a:r>
            <a:br>
              <a:rPr lang="LID65535" noProof="1"/>
            </a:br>
            <a:br>
              <a:rPr lang="LID65535" noProof="1"/>
            </a:br>
            <a:r>
              <a:rPr lang="LID65535" noProof="1">
                <a:latin typeface="Mona Sans Bold"/>
                <a:ea typeface="Mona Sans Bold"/>
                <a:cs typeface="Mona Sans Bold"/>
                <a:sym typeface="Mona Sans Bold"/>
              </a:rPr>
              <a:t>Dsa.pts.se</a:t>
            </a:r>
            <a:r>
              <a:rPr lang="LID65535" noProof="1"/>
              <a:t> </a:t>
            </a:r>
            <a:br>
              <a:rPr lang="LID65535" noProof="1"/>
            </a:br>
            <a:r>
              <a:rPr lang="LID65535" noProof="1"/>
              <a:t>Lämna klagomål rörande plattformar till Post- och telestyrelsen</a:t>
            </a:r>
          </a:p>
        </p:txBody>
      </p:sp>
      <p:sp>
        <p:nvSpPr>
          <p:cNvPr id="245" name="Här hittar du hjälp och stöd:"/>
          <p:cNvSpPr txBox="1"/>
          <p:nvPr/>
        </p:nvSpPr>
        <p:spPr>
          <a:xfrm>
            <a:off x="4275787" y="3312277"/>
            <a:ext cx="1498924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1500"/>
              </a:spcBef>
              <a:defRPr sz="57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LID65535" noProof="1"/>
              <a:t>Här hittar du hjälp och stöd: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7D43">
            <a:alpha val="217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MeMy_bakgrunder_korn_illis4.png.jpg" descr="MeMy_bakgrunder_korn_illis4.png.jpg"/>
          <p:cNvPicPr>
            <a:picLocks noChangeAspect="1"/>
          </p:cNvPicPr>
          <p:nvPr/>
        </p:nvPicPr>
        <p:blipFill>
          <a:blip r:embed="rId2"/>
          <a:srcRect l="5201" t="21227" r="5201" b="4563"/>
          <a:stretch>
            <a:fillRect/>
          </a:stretch>
        </p:blipFill>
        <p:spPr>
          <a:xfrm>
            <a:off x="-10046" y="-41888"/>
            <a:ext cx="11785140" cy="1379977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Vad är toxiskt och  kränkande språk?…"/>
          <p:cNvSpPr txBox="1"/>
          <p:nvPr/>
        </p:nvSpPr>
        <p:spPr>
          <a:xfrm>
            <a:off x="13188356" y="4284579"/>
            <a:ext cx="10566373" cy="4458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r>
              <a:rPr lang="sv-SE" sz="5000" noProof="0" dirty="0"/>
              <a:t>Vad är elaka och kränkande ord?</a:t>
            </a:r>
            <a:r>
              <a:rPr lang="sv-SE" noProof="0" dirty="0"/>
              <a:t> 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Ord som gör någon ledsen, rädd eller obekväm.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Det kan vara taskiga kommentarer, hot eller dumma ord.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Det kan hända i spel, chattar och kommentarer.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endParaRPr lang="sv-SE" noProof="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B1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Hur märks det - och hur påverkas barn och unga?…"/>
          <p:cNvSpPr txBox="1"/>
          <p:nvPr/>
        </p:nvSpPr>
        <p:spPr>
          <a:xfrm>
            <a:off x="1515203" y="2666629"/>
            <a:ext cx="9806308" cy="8382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r>
              <a:rPr lang="sv-SE" sz="5000" noProof="0" dirty="0"/>
              <a:t>Hur märks det - och hur påverkas barn och unga?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Toxiskt språk kan vara förolämpningar, hån </a:t>
            </a:r>
            <a:br>
              <a:rPr lang="sv-SE" noProof="0" dirty="0"/>
            </a:br>
            <a:r>
              <a:rPr lang="sv-SE" noProof="0" dirty="0"/>
              <a:t>och negativa kommentarer​ som upprepas.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Det kan också visas genom sarkasm, </a:t>
            </a:r>
            <a:r>
              <a:rPr lang="sv-SE" noProof="0" dirty="0" err="1"/>
              <a:t>memes</a:t>
            </a:r>
            <a:r>
              <a:rPr lang="sv-SE" noProof="0" dirty="0"/>
              <a:t>, bilder, symboler och </a:t>
            </a:r>
            <a:r>
              <a:rPr lang="sv-SE" noProof="0" dirty="0" err="1"/>
              <a:t>emojis</a:t>
            </a:r>
            <a:r>
              <a:rPr lang="sv-SE" noProof="0" dirty="0"/>
              <a:t>​.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Även korta kommentarer eller små signaler </a:t>
            </a:r>
            <a:br>
              <a:rPr lang="sv-SE" noProof="0" dirty="0"/>
            </a:br>
            <a:r>
              <a:rPr lang="sv-SE" noProof="0" dirty="0"/>
              <a:t>kan kännas väldigt sårande​.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Det kan leda till minskad spelglädje, stress, oro och sämre självkänsla​.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Vissa kan bli tystare, dra sig undan eller eller lämna gemenskapen.</a:t>
            </a:r>
          </a:p>
        </p:txBody>
      </p:sp>
      <p:pic>
        <p:nvPicPr>
          <p:cNvPr id="181" name="MeMy_bakgrunder_PPT_6.jpg" descr="MeMy_bakgrunder_PPT_6.jpg"/>
          <p:cNvPicPr>
            <a:picLocks noChangeAspect="1"/>
          </p:cNvPicPr>
          <p:nvPr/>
        </p:nvPicPr>
        <p:blipFill>
          <a:blip r:embed="rId2"/>
          <a:srcRect l="3194" t="10384" b="10384"/>
          <a:stretch>
            <a:fillRect/>
          </a:stretch>
        </p:blipFill>
        <p:spPr>
          <a:xfrm>
            <a:off x="12616682" y="-41888"/>
            <a:ext cx="11924701" cy="13799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FBCB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MeMy_bakgrunder_PPT_4.jpg" descr="MeMy_bakgrunder_PPT_4.jpg"/>
          <p:cNvPicPr>
            <a:picLocks noChangeAspect="1"/>
          </p:cNvPicPr>
          <p:nvPr/>
        </p:nvPicPr>
        <p:blipFill>
          <a:blip r:embed="rId2"/>
          <a:srcRect t="14732" b="2453"/>
          <a:stretch>
            <a:fillRect/>
          </a:stretch>
        </p:blipFill>
        <p:spPr>
          <a:xfrm>
            <a:off x="-10046" y="-41888"/>
            <a:ext cx="11785140" cy="1379977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Varför blir tonen hård?…"/>
          <p:cNvSpPr txBox="1"/>
          <p:nvPr/>
        </p:nvSpPr>
        <p:spPr>
          <a:xfrm>
            <a:off x="13188357" y="2707224"/>
            <a:ext cx="9806114" cy="7613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r>
              <a:rPr lang="sv-SE" sz="5000" noProof="0" dirty="0"/>
              <a:t>Varför blir tonen hård?</a:t>
            </a:r>
            <a:r>
              <a:rPr lang="sv-SE" noProof="0" dirty="0"/>
              <a:t> 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I spelvärlden är språket ofta tuffare än i andra digitala miljöer.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Svordomar och könsord är vanligare där spel sänds live​.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Det kan vara svårt att avgöra vad som är skämt och vad som är kränkning.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Hård ton kan bero på tävling, starka känslor, högt tempo och anonymitet.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I vissa miljöer ses en hård ton som normal eller accepterad.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78F7">
            <a:alpha val="175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Hur kan vi snacka schysst online?…"/>
          <p:cNvSpPr txBox="1"/>
          <p:nvPr/>
        </p:nvSpPr>
        <p:spPr>
          <a:xfrm>
            <a:off x="1515203" y="1777923"/>
            <a:ext cx="9806308" cy="101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r>
              <a:rPr lang="sv-SE" sz="5000" noProof="0" dirty="0"/>
              <a:t>Hur kan vi snacka </a:t>
            </a:r>
            <a:br>
              <a:rPr lang="sv-SE" sz="5000" noProof="0" dirty="0"/>
            </a:br>
            <a:r>
              <a:rPr lang="sv-SE" sz="5000" noProof="0" dirty="0"/>
              <a:t>schysst online?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Tydliga regler, ett gemensamt ansvar för att hålla god ton och enkla sätt att anmäla kränkningar är viktigt.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Tekniska lösningar hjälper – men räcker inte på egen hand​.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Vi behöver prata om språk, respekt, ansvar </a:t>
            </a:r>
            <a:br>
              <a:rPr lang="sv-SE" noProof="0" dirty="0"/>
            </a:br>
            <a:r>
              <a:rPr lang="sv-SE" noProof="0" dirty="0"/>
              <a:t>och konsekvenser​.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Vuxna, spelprofiler och andra förebilder kan </a:t>
            </a:r>
            <a:br>
              <a:rPr lang="sv-SE" noProof="0" dirty="0"/>
            </a:br>
            <a:r>
              <a:rPr lang="sv-SE" noProof="0" dirty="0"/>
              <a:t>visa att man kan bete sig respektfullt och schysst.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Det tar tid att förändra saker. Det behövs mer samarbete mellan de som arbetar med spel, forskare och andra vuxna.</a:t>
            </a:r>
          </a:p>
        </p:txBody>
      </p:sp>
      <p:pic>
        <p:nvPicPr>
          <p:cNvPr id="189" name="MeMy_bakgrunder_PPT_5.jpg" descr="MeMy_bakgrunder_PPT_5.jpg"/>
          <p:cNvPicPr>
            <a:picLocks noChangeAspect="1"/>
          </p:cNvPicPr>
          <p:nvPr/>
        </p:nvPicPr>
        <p:blipFill>
          <a:blip r:embed="rId2"/>
          <a:srcRect l="10418" t="15886" r="3784" b="14157"/>
          <a:stretch>
            <a:fillRect/>
          </a:stretch>
        </p:blipFill>
        <p:spPr>
          <a:xfrm>
            <a:off x="12616682" y="-41888"/>
            <a:ext cx="11969611" cy="13799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FFA">
            <a:alpha val="2971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MeMy_bakgrund_01.jpg" descr="MeMy_bakgrund_01.jpg"/>
          <p:cNvPicPr>
            <a:picLocks noChangeAspect="1"/>
          </p:cNvPicPr>
          <p:nvPr/>
        </p:nvPicPr>
        <p:blipFill>
          <a:blip r:embed="rId2"/>
          <a:srcRect t="30108" b="30108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Ett tryggt och respektfullt språk i spelmiljöer är en gemensam angelägenhet. Varje ord räknas."/>
          <p:cNvSpPr txBox="1"/>
          <p:nvPr/>
        </p:nvSpPr>
        <p:spPr>
          <a:xfrm>
            <a:off x="5051823" y="4368799"/>
            <a:ext cx="14280352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8039">
              <a:lnSpc>
                <a:spcPct val="100000"/>
              </a:lnSpc>
              <a:spcBef>
                <a:spcPts val="800"/>
              </a:spcBef>
              <a:defRPr sz="80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Ett tryggt och respektfullt språk i spelmiljöer är en gemensam angelägenhet. Varje ord räknas.</a:t>
            </a:r>
          </a:p>
        </p:txBody>
      </p:sp>
      <p:pic>
        <p:nvPicPr>
          <p:cNvPr id="195" name="MM_logga_mediemyndigheten_rgb.ai" descr="MM_logga_mediemyndigheten_rgb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225" y="10699785"/>
            <a:ext cx="2420371" cy="1751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MeMy_bakgrunder_PPT_mellan.jpg" descr="MeMy_bakgrunder_PPT_mel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ase och samtalsfrågor"/>
          <p:cNvSpPr txBox="1"/>
          <p:nvPr/>
        </p:nvSpPr>
        <p:spPr>
          <a:xfrm>
            <a:off x="5310809" y="5918457"/>
            <a:ext cx="13762382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1500"/>
              </a:spcBef>
              <a:defRPr sz="92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Case och samtalsfrågor</a:t>
            </a:r>
          </a:p>
        </p:txBody>
      </p:sp>
      <p:pic>
        <p:nvPicPr>
          <p:cNvPr id="199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59" y="11493919"/>
            <a:ext cx="2420371" cy="1751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MeMy_bakgrunder_PPT_START.jpg" descr="MeMy_bakgrunder_PPT_ST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59" y="722312"/>
            <a:ext cx="2420371" cy="175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Din kompis spelar ett spel där det finns en chatt. I chatten skriver några personer elaka och sårande ord. Din kompis ser det som skrivs och tycker att stämningen känns obehaglig.…"/>
          <p:cNvSpPr txBox="1"/>
          <p:nvPr/>
        </p:nvSpPr>
        <p:spPr>
          <a:xfrm>
            <a:off x="4299531" y="4141918"/>
            <a:ext cx="15808682" cy="6853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790434"/>
          <a:lstStyle/>
          <a:p>
            <a:pPr defTabSz="457200">
              <a:lnSpc>
                <a:spcPct val="110000"/>
              </a:lnSpc>
              <a:spcBef>
                <a:spcPts val="1500"/>
              </a:spcBef>
              <a:defRPr sz="4100" i="1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i="1" noProof="0" dirty="0">
                <a:latin typeface="Mona Sans" pitchFamily="2" charset="77"/>
              </a:rPr>
              <a:t>Din kompis spelar ett spel där det finns en chatt. I chatten skriver några personer elaka och sårande ord. Din kompis ser det som skrivs och tycker att stämningen känns obehaglig.</a:t>
            </a:r>
            <a:endParaRPr lang="sv-SE" sz="5000" i="1" noProof="0" dirty="0">
              <a:latin typeface="Mona Sans" pitchFamily="2" charset="77"/>
            </a:endParaRPr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endParaRPr lang="sv-SE" sz="5000" dirty="0"/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endParaRPr lang="sv-SE" sz="5000" noProof="0" dirty="0"/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tror du att din kompis kan känna för känslor?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kan din kompis göra direkt?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Är det alltid bra att svara? Varför, eller varför inte?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Vem kan din kompis be om hjälp? Ge förslag. 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kan andra spelare göra om de ser att någon blir illa behandlad?</a:t>
            </a:r>
          </a:p>
        </p:txBody>
      </p:sp>
      <p:sp>
        <p:nvSpPr>
          <p:cNvPr id="206" name="Case 1: Att se sårande ord i en chatt"/>
          <p:cNvSpPr txBox="1"/>
          <p:nvPr/>
        </p:nvSpPr>
        <p:spPr>
          <a:xfrm>
            <a:off x="4275787" y="2720742"/>
            <a:ext cx="1498924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1500"/>
              </a:spcBef>
              <a:defRPr sz="57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Case 1: Att se sårande ord i en chatt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MeMy_bakgrunder_PPT_START.jpg" descr="MeMy_bakgrunder_PPT_STAR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MM_logga_mediemyndigheten_rgb.ai" descr="MM_logga_mediemyndigheten_rgb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359" y="722312"/>
            <a:ext cx="2420371" cy="175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71500"/>
            <a:ext cx="23088600" cy="1257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in kompis spelar med några andra. Det går inte som din kompis vill och den blir arg.  Din kompis vill skriva något direkt i chatten.…"/>
          <p:cNvSpPr txBox="1"/>
          <p:nvPr/>
        </p:nvSpPr>
        <p:spPr>
          <a:xfrm>
            <a:off x="4299531" y="4141918"/>
            <a:ext cx="15808682" cy="5844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790434"/>
          <a:lstStyle/>
          <a:p>
            <a:pPr defTabSz="457200">
              <a:lnSpc>
                <a:spcPct val="110000"/>
              </a:lnSpc>
              <a:spcBef>
                <a:spcPts val="1500"/>
              </a:spcBef>
              <a:defRPr sz="4100" i="1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i="1" noProof="0" dirty="0">
                <a:latin typeface="Mona Sans" pitchFamily="2" charset="77"/>
              </a:rPr>
              <a:t>Din kompis spelar med några andra. Det går inte som din kompis vill och den blir arg. </a:t>
            </a:r>
            <a:br>
              <a:rPr lang="sv-SE" i="1" noProof="0" dirty="0">
                <a:latin typeface="Mona Sans" pitchFamily="2" charset="77"/>
              </a:rPr>
            </a:br>
            <a:r>
              <a:rPr lang="sv-SE" i="1" noProof="0" dirty="0">
                <a:latin typeface="Mona Sans" pitchFamily="2" charset="77"/>
              </a:rPr>
              <a:t>Din kompis vill skriva något direkt i chatten.</a:t>
            </a:r>
          </a:p>
          <a:p>
            <a:pPr defTabSz="457200">
              <a:lnSpc>
                <a:spcPct val="110000"/>
              </a:lnSpc>
              <a:spcBef>
                <a:spcPts val="1500"/>
              </a:spcBef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endParaRPr lang="sv-SE" sz="5000" noProof="0" dirty="0"/>
          </a:p>
          <a:p>
            <a:pPr defTabSz="457200">
              <a:lnSpc>
                <a:spcPct val="100000"/>
              </a:lnSpc>
              <a:spcBef>
                <a:spcPts val="1500"/>
              </a:spcBef>
              <a:defRPr sz="45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pPr>
            <a:endParaRPr lang="sv-SE" sz="5000" noProof="0" dirty="0"/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Hur kan man märka att man börjar bli för arg?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kan man göra för att lugna sig innan man skriver något?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Vilka ord kan man använda om man vill visa att man är frustrerad, utan att såra någon?</a:t>
            </a:r>
          </a:p>
          <a:p>
            <a:pPr marL="406400" indent="-406400" defTabSz="914400">
              <a:lnSpc>
                <a:spcPct val="110000"/>
              </a:lnSpc>
              <a:spcBef>
                <a:spcPts val="1500"/>
              </a:spcBef>
              <a:buSzPct val="128000"/>
              <a:buChar char="•"/>
              <a:defRPr sz="3500">
                <a:solidFill>
                  <a:srgbClr val="0E1C40"/>
                </a:solidFill>
                <a:latin typeface="Mona Sans Regular"/>
                <a:ea typeface="Mona Sans Regular"/>
                <a:cs typeface="Mona Sans Regular"/>
                <a:sym typeface="Mona Sans Regular"/>
              </a:defRPr>
            </a:pPr>
            <a:r>
              <a:rPr lang="sv-SE" noProof="0" dirty="0"/>
              <a:t>Vad är skillnaden mellan att vara arg och att vara elak?</a:t>
            </a:r>
          </a:p>
        </p:txBody>
      </p:sp>
      <p:sp>
        <p:nvSpPr>
          <p:cNvPr id="213" name="Case 2: Att vara arg utan att såra någon"/>
          <p:cNvSpPr txBox="1"/>
          <p:nvPr/>
        </p:nvSpPr>
        <p:spPr>
          <a:xfrm>
            <a:off x="4275787" y="2720742"/>
            <a:ext cx="1498924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1500"/>
              </a:spcBef>
              <a:defRPr sz="5700">
                <a:solidFill>
                  <a:srgbClr val="0E1C40"/>
                </a:solidFill>
                <a:latin typeface="Mona Sans Bold"/>
                <a:ea typeface="Mona Sans Bold"/>
                <a:cs typeface="Mona Sans Bold"/>
                <a:sym typeface="Mona Sans Bold"/>
              </a:defRPr>
            </a:lvl1pPr>
          </a:lstStyle>
          <a:p>
            <a:r>
              <a:rPr lang="sv-SE" noProof="0" dirty="0"/>
              <a:t>Case 2: Att vara arg utan att såra någon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825</Words>
  <Application>Microsoft Office PowerPoint</Application>
  <PresentationFormat>Anpassad</PresentationFormat>
  <Paragraphs>72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Helvetica Neue</vt:lpstr>
      <vt:lpstr>Helvetica Neue Medium</vt:lpstr>
      <vt:lpstr>Mona Sans</vt:lpstr>
      <vt:lpstr>Mona Sans Bold</vt:lpstr>
      <vt:lpstr>21_BasicWhite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Lianna Hallsénius</cp:lastModifiedBy>
  <cp:revision>4</cp:revision>
  <dcterms:modified xsi:type="dcterms:W3CDTF">2026-06-24T09:46:37Z</dcterms:modified>
</cp:coreProperties>
</file>