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4"/>
    <p:sldMasterId id="2147483684" r:id="rId5"/>
    <p:sldMasterId id="2147483696" r:id="rId6"/>
  </p:sldMasterIdLst>
  <p:notesMasterIdLst>
    <p:notesMasterId r:id="rId23"/>
  </p:notesMasterIdLst>
  <p:sldIdLst>
    <p:sldId id="351" r:id="rId7"/>
    <p:sldId id="350" r:id="rId8"/>
    <p:sldId id="371" r:id="rId9"/>
    <p:sldId id="328" r:id="rId10"/>
    <p:sldId id="372" r:id="rId11"/>
    <p:sldId id="330" r:id="rId12"/>
    <p:sldId id="355" r:id="rId13"/>
    <p:sldId id="366" r:id="rId14"/>
    <p:sldId id="357" r:id="rId15"/>
    <p:sldId id="336" r:id="rId16"/>
    <p:sldId id="358" r:id="rId17"/>
    <p:sldId id="367" r:id="rId18"/>
    <p:sldId id="362" r:id="rId19"/>
    <p:sldId id="368" r:id="rId20"/>
    <p:sldId id="365" r:id="rId21"/>
    <p:sldId id="360" r:id="rId22"/>
  </p:sldIdLst>
  <p:sldSz cx="12192000" cy="6858000"/>
  <p:notesSz cx="6858000" cy="9144000"/>
  <p:embeddedFontLst>
    <p:embeddedFont>
      <p:font typeface="Mona Sans" pitchFamily="2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688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3160" userDrawn="1">
          <p15:clr>
            <a:srgbClr val="A4A3A4"/>
          </p15:clr>
        </p15:guide>
        <p15:guide id="5" orient="horz" pos="191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E3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96" autoAdjust="0"/>
    <p:restoredTop sz="94376" autoAdjust="0"/>
  </p:normalViewPr>
  <p:slideViewPr>
    <p:cSldViewPr snapToGrid="0" snapToObjects="1">
      <p:cViewPr varScale="1">
        <p:scale>
          <a:sx n="83" d="100"/>
          <a:sy n="83" d="100"/>
        </p:scale>
        <p:origin x="765" y="51"/>
      </p:cViewPr>
      <p:guideLst>
        <p:guide pos="688"/>
        <p:guide orient="horz" pos="709"/>
        <p:guide pos="3840"/>
        <p:guide pos="3160"/>
        <p:guide orient="horz" pos="191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2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4.fntdata"/><Relationship Id="rId30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ca Sandqvist" userId="dc208eb3-40b1-4637-9f55-204e7f17da7a" providerId="ADAL" clId="{416458B4-0E39-42B0-8020-E3132A0D039E}"/>
    <pc:docChg chg="undo custSel modSld">
      <pc:chgData name="Jessica Sandqvist" userId="dc208eb3-40b1-4637-9f55-204e7f17da7a" providerId="ADAL" clId="{416458B4-0E39-42B0-8020-E3132A0D039E}" dt="2026-06-12T09:43:12.990" v="7" actId="14100"/>
      <pc:docMkLst>
        <pc:docMk/>
      </pc:docMkLst>
      <pc:sldChg chg="modSp mod">
        <pc:chgData name="Jessica Sandqvist" userId="dc208eb3-40b1-4637-9f55-204e7f17da7a" providerId="ADAL" clId="{416458B4-0E39-42B0-8020-E3132A0D039E}" dt="2026-06-12T09:41:04.013" v="6" actId="1076"/>
        <pc:sldMkLst>
          <pc:docMk/>
          <pc:sldMk cId="3796223935" sldId="335"/>
        </pc:sldMkLst>
        <pc:spChg chg="mod">
          <ac:chgData name="Jessica Sandqvist" userId="dc208eb3-40b1-4637-9f55-204e7f17da7a" providerId="ADAL" clId="{416458B4-0E39-42B0-8020-E3132A0D039E}" dt="2026-06-12T09:41:04.013" v="6" actId="1076"/>
          <ac:spMkLst>
            <pc:docMk/>
            <pc:sldMk cId="3796223935" sldId="335"/>
            <ac:spMk id="2" creationId="{BF5FD036-7150-9535-C988-787E9FC24B43}"/>
          </ac:spMkLst>
        </pc:spChg>
      </pc:sldChg>
      <pc:sldChg chg="modSp mod">
        <pc:chgData name="Jessica Sandqvist" userId="dc208eb3-40b1-4637-9f55-204e7f17da7a" providerId="ADAL" clId="{416458B4-0E39-42B0-8020-E3132A0D039E}" dt="2026-06-12T09:40:56.947" v="5" actId="1076"/>
        <pc:sldMkLst>
          <pc:docMk/>
          <pc:sldMk cId="1981291558" sldId="355"/>
        </pc:sldMkLst>
        <pc:spChg chg="mod">
          <ac:chgData name="Jessica Sandqvist" userId="dc208eb3-40b1-4637-9f55-204e7f17da7a" providerId="ADAL" clId="{416458B4-0E39-42B0-8020-E3132A0D039E}" dt="2026-06-12T09:40:56.947" v="5" actId="1076"/>
          <ac:spMkLst>
            <pc:docMk/>
            <pc:sldMk cId="1981291558" sldId="355"/>
            <ac:spMk id="2" creationId="{5C63B8FA-C0D8-0DBB-1A5E-40AAC953F792}"/>
          </ac:spMkLst>
        </pc:spChg>
      </pc:sldChg>
      <pc:sldChg chg="modSp mod">
        <pc:chgData name="Jessica Sandqvist" userId="dc208eb3-40b1-4637-9f55-204e7f17da7a" providerId="ADAL" clId="{416458B4-0E39-42B0-8020-E3132A0D039E}" dt="2026-06-12T09:40:27.772" v="0" actId="1076"/>
        <pc:sldMkLst>
          <pc:docMk/>
          <pc:sldMk cId="2244056" sldId="358"/>
        </pc:sldMkLst>
        <pc:spChg chg="mod">
          <ac:chgData name="Jessica Sandqvist" userId="dc208eb3-40b1-4637-9f55-204e7f17da7a" providerId="ADAL" clId="{416458B4-0E39-42B0-8020-E3132A0D039E}" dt="2026-06-12T09:40:27.772" v="0" actId="1076"/>
          <ac:spMkLst>
            <pc:docMk/>
            <pc:sldMk cId="2244056" sldId="358"/>
            <ac:spMk id="2" creationId="{62AA96B8-640E-1D02-5170-D9074476B7D9}"/>
          </ac:spMkLst>
        </pc:spChg>
      </pc:sldChg>
      <pc:sldChg chg="modSp mod">
        <pc:chgData name="Jessica Sandqvist" userId="dc208eb3-40b1-4637-9f55-204e7f17da7a" providerId="ADAL" clId="{416458B4-0E39-42B0-8020-E3132A0D039E}" dt="2026-06-12T09:40:39.500" v="3" actId="1076"/>
        <pc:sldMkLst>
          <pc:docMk/>
          <pc:sldMk cId="1353839319" sldId="362"/>
        </pc:sldMkLst>
        <pc:spChg chg="mod">
          <ac:chgData name="Jessica Sandqvist" userId="dc208eb3-40b1-4637-9f55-204e7f17da7a" providerId="ADAL" clId="{416458B4-0E39-42B0-8020-E3132A0D039E}" dt="2026-06-12T09:40:39.500" v="3" actId="1076"/>
          <ac:spMkLst>
            <pc:docMk/>
            <pc:sldMk cId="1353839319" sldId="362"/>
            <ac:spMk id="2" creationId="{28FD705C-31E0-BC43-8F1C-71FC076494D4}"/>
          </ac:spMkLst>
        </pc:spChg>
        <pc:picChg chg="mod">
          <ac:chgData name="Jessica Sandqvist" userId="dc208eb3-40b1-4637-9f55-204e7f17da7a" providerId="ADAL" clId="{416458B4-0E39-42B0-8020-E3132A0D039E}" dt="2026-06-12T09:40:33.227" v="2" actId="1076"/>
          <ac:picMkLst>
            <pc:docMk/>
            <pc:sldMk cId="1353839319" sldId="362"/>
            <ac:picMk id="7" creationId="{5AB26161-224C-C90B-7406-6995B6A3BDEE}"/>
          </ac:picMkLst>
        </pc:picChg>
      </pc:sldChg>
      <pc:sldChg chg="modSp mod">
        <pc:chgData name="Jessica Sandqvist" userId="dc208eb3-40b1-4637-9f55-204e7f17da7a" providerId="ADAL" clId="{416458B4-0E39-42B0-8020-E3132A0D039E}" dt="2026-06-12T09:40:46.799" v="4" actId="1076"/>
        <pc:sldMkLst>
          <pc:docMk/>
          <pc:sldMk cId="2365184480" sldId="365"/>
        </pc:sldMkLst>
        <pc:spChg chg="mod">
          <ac:chgData name="Jessica Sandqvist" userId="dc208eb3-40b1-4637-9f55-204e7f17da7a" providerId="ADAL" clId="{416458B4-0E39-42B0-8020-E3132A0D039E}" dt="2026-06-12T09:40:46.799" v="4" actId="1076"/>
          <ac:spMkLst>
            <pc:docMk/>
            <pc:sldMk cId="2365184480" sldId="365"/>
            <ac:spMk id="2" creationId="{F2953F4A-7AA1-DE95-09C7-C3F5C4CDF604}"/>
          </ac:spMkLst>
        </pc:spChg>
      </pc:sldChg>
      <pc:sldChg chg="modSp mod">
        <pc:chgData name="Jessica Sandqvist" userId="dc208eb3-40b1-4637-9f55-204e7f17da7a" providerId="ADAL" clId="{416458B4-0E39-42B0-8020-E3132A0D039E}" dt="2026-06-12T09:43:12.990" v="7" actId="14100"/>
        <pc:sldMkLst>
          <pc:docMk/>
          <pc:sldMk cId="3220805340" sldId="366"/>
        </pc:sldMkLst>
        <pc:spChg chg="mod">
          <ac:chgData name="Jessica Sandqvist" userId="dc208eb3-40b1-4637-9f55-204e7f17da7a" providerId="ADAL" clId="{416458B4-0E39-42B0-8020-E3132A0D039E}" dt="2026-06-12T09:43:12.990" v="7" actId="14100"/>
          <ac:spMkLst>
            <pc:docMk/>
            <pc:sldMk cId="3220805340" sldId="366"/>
            <ac:spMk id="9" creationId="{78DA908F-BE64-4D33-B4C3-48DDC717122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1B8B1-453A-406E-84D9-AA38E851217E}" type="datetimeFigureOut">
              <a:rPr lang="sv-SE" smtClean="0"/>
              <a:t>2026-06-15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651737-990C-450F-9000-BB7F6AEC04F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9722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16C2E-6EDD-8801-26E5-0DB4EC96A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68BF6F08-9116-1B45-9695-17170F0941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923659CE-DBD5-1FD7-BD26-EBEDB8849D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326CF57-45CB-FCB3-85A5-BE0F1CC24E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51737-990C-450F-9000-BB7F6AEC04F7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5639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6EBA1-FCC7-3CB9-C800-CAFF90A7F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A7162AC-699E-836D-6099-6B53C280C0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AE47359-E292-1CFF-2C4A-5563C11102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4A82A8C-91E3-7661-E753-B29089F802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51737-990C-450F-9000-BB7F6AEC04F7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638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1E076-87F0-22F3-794B-2A82A8EF2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8AF9215-3292-F448-4931-6A4D5DA1E1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1583B67E-C8FB-3909-C442-937A9E1B09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FC49877-1187-D16C-2B56-385F65065F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51737-990C-450F-9000-BB7F6AEC04F7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1234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059B1-8AF6-697F-859C-724706F42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C1174DF6-499C-DE3A-6BDF-90B573E37E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B74ACF83-AE53-BE94-56E6-27EE3A6710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84098B7-BE03-0D87-0803-0AFDCCB185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51737-990C-450F-9000-BB7F6AEC04F7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2512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E4B02-856A-A17D-578A-C10031599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B6708D06-A6A9-15DF-D91A-63E5C896B0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4F93D8B4-12B3-6F7B-A7EC-86D4AAA98B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9D49D60-A0F2-ED61-8F5B-B3B49F0129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51737-990C-450F-9000-BB7F6AEC04F7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96084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1A82C-1A1C-F1D9-3224-129CF7883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7345EEC1-AB1D-DD91-2762-D064C76C08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B9197246-4643-298E-781B-77882BAA98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E61C491-D49A-C9C1-3FAA-6CDCB48A5D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51737-990C-450F-9000-BB7F6AEC04F7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8957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D653E-67E7-88F0-04D2-4FD626D33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1AF344BD-9F65-3535-B24D-83AAADA9A3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963553EB-166C-ECA6-53B1-80C54B198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911B712-AB29-CA5F-0AA9-6F9EEE9858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51737-990C-450F-9000-BB7F6AEC04F7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4842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51737-990C-450F-9000-BB7F6AEC04F7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2895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E6B06-E619-D74B-D169-870168096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EAD114AD-583A-63B1-0085-CD05428577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83A074B-8355-44F6-D3EA-E1EEDA15D3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BD26E0A-042E-EB09-CE8A-5EFC6D1C2D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51737-990C-450F-9000-BB7F6AEC04F7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4841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(Fråga eleverna och skriv upp på tavlan – vad tycker ni är bra på internet? Vad är mindre bra?)</a:t>
            </a:r>
          </a:p>
          <a:p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Påverka samhället.</a:t>
            </a:r>
          </a:p>
          <a:p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51737-990C-450F-9000-BB7F6AEC04F7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7166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51737-990C-450F-9000-BB7F6AEC04F7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4485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98454-1B77-9481-61C0-10C0BD941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0C34B61A-C586-A0EF-16C3-07DF57A058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9FF7C396-684F-4BE4-894F-27D03DC73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74A04F5-64DB-1C93-8CFF-354FFA418E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51737-990C-450F-9000-BB7F6AEC04F7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5018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6D942-7D99-34D3-7048-C428466FE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6ECD245B-3661-827A-4567-F4DAFFC057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FD7C576-8FD6-4FBC-547E-1135C154A5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E563659-03E8-7AF0-757A-3FF8B88B24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51737-990C-450F-9000-BB7F6AEC04F7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5481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87C1B-D7FC-45CE-456A-D0D74C7DB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7D471692-6F1D-EEE1-3FA5-243ECEA214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2620CD99-BBD2-4AE6-1307-53DB72902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F0FD779-DE99-7545-84FD-284F5C016C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51737-990C-450F-9000-BB7F6AEC04F7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5891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sv-SE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51737-990C-450F-9000-BB7F6AEC04F7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818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1A46-3199-FB43-B4C6-DE4561404791}" type="datetimeFigureOut">
              <a:rPr lang="en-SE" smtClean="0"/>
              <a:t>06/15/2026</a:t>
            </a:fld>
            <a:endParaRPr lang="en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32F5-2B54-0F45-A94F-CEF74F0B2D1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60827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1A46-3199-FB43-B4C6-DE4561404791}" type="datetimeFigureOut">
              <a:rPr lang="en-SE" smtClean="0"/>
              <a:t>06/15/2026</a:t>
            </a:fld>
            <a:endParaRPr lang="en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32F5-2B54-0F45-A94F-CEF74F0B2D1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096124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1A46-3199-FB43-B4C6-DE4561404791}" type="datetimeFigureOut">
              <a:rPr lang="en-SE" smtClean="0"/>
              <a:t>06/15/2026</a:t>
            </a:fld>
            <a:endParaRPr lang="en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32F5-2B54-0F45-A94F-CEF74F0B2D1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633352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98E12B2-48CF-FCA9-44DB-B941754CD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792F043-747C-BA95-E563-D928577FC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F3D5D78-4982-3B88-9D9D-DBF795AC8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5A4FB-A516-4CB0-86E6-64B35FCAA5B3}" type="datetimeFigureOut">
              <a:rPr lang="sv-SE" smtClean="0"/>
              <a:t>2026-06-15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66DABCA-3196-0CBE-E487-3B41D0ABF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FE66EC4-7097-00B7-3CAF-9B8F4E224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051B-2690-49A9-A88E-72CB7E4E31E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7099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E5DDBA-44CA-59B1-5CD0-212930C33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E9AB628-346E-34B1-F0D4-2FFCCCB23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C6D9C74-CAFC-E467-B304-D3175DAA0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5A4FB-A516-4CB0-86E6-64B35FCAA5B3}" type="datetimeFigureOut">
              <a:rPr lang="sv-SE" smtClean="0"/>
              <a:t>2026-06-15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8BAB91A-1C55-D83D-B63C-24AB9FD58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D9B9E39-DEC8-7CFA-32B4-FAC6FBECD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051B-2690-49A9-A88E-72CB7E4E31E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5282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14D05B-260F-62C6-15D5-4D5840448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3125555-52C3-9161-B1F4-EA357DA71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49E37C1-9102-E158-57A2-16A7C1B5F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5A4FB-A516-4CB0-86E6-64B35FCAA5B3}" type="datetimeFigureOut">
              <a:rPr lang="sv-SE" smtClean="0"/>
              <a:t>2026-06-15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ADFE09D-8454-A1EB-FB80-691599450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540BCCB-A26D-9690-FFCE-DC63E93B7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051B-2690-49A9-A88E-72CB7E4E31E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8644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C754FF3-F92B-D3EA-9743-7562C4E57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1ED83DC-CBE8-D154-81C5-64C1942D11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9D0F3D7-428E-5D5A-F8D1-F134D8CFD7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BB88B4C-65A3-ABBD-5977-CB9C25992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5A4FB-A516-4CB0-86E6-64B35FCAA5B3}" type="datetimeFigureOut">
              <a:rPr lang="sv-SE" smtClean="0"/>
              <a:t>2026-06-15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867B9F9-F351-5819-469E-65D036F72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D608B02-ADEF-4F26-CED0-41F48A087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051B-2690-49A9-A88E-72CB7E4E31E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0674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1CB0F2F-536D-C8B0-6177-253A7BD9A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6147B00-8A85-428E-E43A-FEF7BC0DE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B3272F8-2045-F481-A70A-85D02E187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F195B53-06AA-65DD-AE2F-AE6E40B844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D3D22F5-F3E7-6651-6037-C5CB1D2A74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51E479FF-B0B1-8C06-E25D-38FB15C0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5A4FB-A516-4CB0-86E6-64B35FCAA5B3}" type="datetimeFigureOut">
              <a:rPr lang="sv-SE" smtClean="0"/>
              <a:t>2026-06-15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B72F2354-9A34-74C1-766A-283BDE2C0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DD5B47E-7741-D55D-C686-15456B56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051B-2690-49A9-A88E-72CB7E4E31E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741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5E6AE4-4933-59FD-B6A6-90CE0FB86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7B6A7E-6E4A-3703-2BE5-87E817A6F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5A4FB-A516-4CB0-86E6-64B35FCAA5B3}" type="datetimeFigureOut">
              <a:rPr lang="sv-SE" smtClean="0"/>
              <a:t>2026-06-15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4AFCF2C-3171-F6C5-785E-C7D8A3F0B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C3664D8-744C-8B01-4B1C-4951ED105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051B-2690-49A9-A88E-72CB7E4E31E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3282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A1A1B6E-6583-ADC5-545C-1B853CA48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5A4FB-A516-4CB0-86E6-64B35FCAA5B3}" type="datetimeFigureOut">
              <a:rPr lang="sv-SE" smtClean="0"/>
              <a:t>2026-06-15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CD39D79-E5C0-D279-29C5-99BD39673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4726454-F413-C7DA-5177-679FB3BD0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051B-2690-49A9-A88E-72CB7E4E31E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2384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92E6CF4-948E-10EC-92C4-67A55B3C8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560733D-AA38-73C9-8157-5E6153704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471B07A-3137-52B0-341D-2D6BD023A3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0014190-1215-CEAE-4A82-FAE192246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5A4FB-A516-4CB0-86E6-64B35FCAA5B3}" type="datetimeFigureOut">
              <a:rPr lang="sv-SE" smtClean="0"/>
              <a:t>2026-06-15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F71934C-17A9-FBE8-5E55-5605A613D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2808A2E-8D16-0F8B-F7B1-A94C52C42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051B-2690-49A9-A88E-72CB7E4E31E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0433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1A46-3199-FB43-B4C6-DE4561404791}" type="datetimeFigureOut">
              <a:rPr lang="en-SE" smtClean="0"/>
              <a:t>06/15/2026</a:t>
            </a:fld>
            <a:endParaRPr lang="en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32F5-2B54-0F45-A94F-CEF74F0B2D1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954349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23C1C2F-E5D1-5F67-9262-6A82E9052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A6E9ED29-EE65-79E0-C9AB-46B44B51F3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2B79B46-1761-9612-BE78-9A998E2EF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4B5D586-2650-1FE4-4C93-47E559E0A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5A4FB-A516-4CB0-86E6-64B35FCAA5B3}" type="datetimeFigureOut">
              <a:rPr lang="sv-SE" smtClean="0"/>
              <a:t>2026-06-15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02B8C4D-4823-4DF6-A5AD-9B3AAEAA9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63A4C2C-DFAD-45C9-7ED6-D4D825BD1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051B-2690-49A9-A88E-72CB7E4E31E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7130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B4AA3C2-CFBD-A81F-5EE4-53434756E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346BE0B-A34A-05ED-3F0E-26388AC63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96C6D71-10E6-998A-689E-642A131E6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5A4FB-A516-4CB0-86E6-64B35FCAA5B3}" type="datetimeFigureOut">
              <a:rPr lang="sv-SE" smtClean="0"/>
              <a:t>2026-06-15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A7B9FF6-DE50-07B5-92E2-7B30EE32E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2137FAD-5648-F077-183E-8078D914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051B-2690-49A9-A88E-72CB7E4E31E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3575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32B2A411-A419-57C5-79FB-FC1ADFDEE9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95483D16-A1B1-9D88-F78D-23EC56606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64EFDDD-20CC-B2C0-3CE3-A36C57C45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5A4FB-A516-4CB0-86E6-64B35FCAA5B3}" type="datetimeFigureOut">
              <a:rPr lang="sv-SE" smtClean="0"/>
              <a:t>2026-06-15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85D89AD-0367-9484-78C4-2717E7EC4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7651718-7990-DB44-94A4-EF10BFBC7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051B-2690-49A9-A88E-72CB7E4E31E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9552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263B11-05FD-5978-9569-6A652FF6C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9463A9F-224F-18C0-6452-77F33EC77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113F721-F19B-FB48-B873-259A58B8C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D6DF8-6F18-4E31-A13A-14ABF2F5948F}" type="datetimeFigureOut">
              <a:rPr lang="sv-SE" smtClean="0"/>
              <a:t>2026-06-15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7DA215C-96E9-B8C2-E94A-D7106C73B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28BC911-768A-EC2B-D70F-8148D171B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FFEC3-25D5-4DA4-9740-FF507FE72C1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51722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5C12CF2-FFEB-D1B7-62E6-F895BE989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464D1EE-D7FB-03C9-64D1-88BA33693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3B10654-DFE3-DD8C-CB62-8AFD8AAA5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D6DF8-6F18-4E31-A13A-14ABF2F5948F}" type="datetimeFigureOut">
              <a:rPr lang="sv-SE" smtClean="0"/>
              <a:t>2026-06-15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EAA86F9-D855-F2B5-E9D1-6056DF17D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604A0B8-E47A-18D1-8455-9CCD12F94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FFEC3-25D5-4DA4-9740-FF507FE72C1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640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1A4EDFC-6CE7-E7D4-CFCB-46DE0C728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631004D-C710-2D2A-C974-B3E7AD3E0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412648B-BC75-F261-0EAC-AA216191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D6DF8-6F18-4E31-A13A-14ABF2F5948F}" type="datetimeFigureOut">
              <a:rPr lang="sv-SE" smtClean="0"/>
              <a:t>2026-06-15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C863072-163E-2C47-977A-5EBD7154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171EB25-BA90-E75A-B95B-7DA42C9A2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FFEC3-25D5-4DA4-9740-FF507FE72C1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7395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64EA2E-3EF7-3066-42FC-79845F7F4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A7DD611-9A9C-B39E-1FF6-1DE62F895C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52D7961-35C2-CF44-95D8-5292074C5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1E092DD-47FB-7AA9-D532-C1AB14E66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D6DF8-6F18-4E31-A13A-14ABF2F5948F}" type="datetimeFigureOut">
              <a:rPr lang="sv-SE" smtClean="0"/>
              <a:t>2026-06-15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E87CF32-5350-AF03-49C4-D4445EDB6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F91190E-6E0D-4B86-B03E-0CB16EF77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FFEC3-25D5-4DA4-9740-FF507FE72C1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73834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03EB066-A029-147B-BE22-683859E5B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73A8FB7-8039-86DA-2E85-75AABA22EA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2EBBA3A-9811-0494-4AF7-D87CB2095A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8777CF4-7419-7BE5-C8C3-4E45467BC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C291FC4-6E0A-073C-E922-B75988F85D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E986144D-51FA-CCB0-CCFC-90F51B1F2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D6DF8-6F18-4E31-A13A-14ABF2F5948F}" type="datetimeFigureOut">
              <a:rPr lang="sv-SE" smtClean="0"/>
              <a:t>2026-06-15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B6DE86FF-EACC-3FFD-ECCC-C37DAFFDD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0AE2B671-2AD4-26C5-6A4E-CCD0A125F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FFEC3-25D5-4DA4-9740-FF507FE72C1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1482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2AFAA1-842A-2924-CC9E-52BC10EBD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5148510-18E4-71DB-16E3-9EFF9269F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D6DF8-6F18-4E31-A13A-14ABF2F5948F}" type="datetimeFigureOut">
              <a:rPr lang="sv-SE" smtClean="0"/>
              <a:t>2026-06-15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5150534-85E4-D745-8A7B-3205E5409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26FCD06-4895-30D3-5C10-E35280B5F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FFEC3-25D5-4DA4-9740-FF507FE72C1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5358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3418A9F2-76D6-F945-B832-C1FC7B799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D6DF8-6F18-4E31-A13A-14ABF2F5948F}" type="datetimeFigureOut">
              <a:rPr lang="sv-SE" smtClean="0"/>
              <a:t>2026-06-15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C8731F94-A84F-854C-5598-1CCB51D3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A8CFB1F-5C8E-0DF5-3309-78DDCA0B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FFEC3-25D5-4DA4-9740-FF507FE72C1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5991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1A46-3199-FB43-B4C6-DE4561404791}" type="datetimeFigureOut">
              <a:rPr lang="en-SE" smtClean="0"/>
              <a:t>06/15/2026</a:t>
            </a:fld>
            <a:endParaRPr lang="en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32F5-2B54-0F45-A94F-CEF74F0B2D1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8533861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6DAC85-CFD0-B433-EE07-6572FC768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F0A6908-39DC-5F9C-FBCD-7B1922482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7C073D7-FFFB-3CEC-9368-732CC8B7C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1739CCF-469F-A1AB-225C-97C172444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D6DF8-6F18-4E31-A13A-14ABF2F5948F}" type="datetimeFigureOut">
              <a:rPr lang="sv-SE" smtClean="0"/>
              <a:t>2026-06-15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7490C03-5D7A-596B-4599-F9C354F71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6A8167A-C2CF-C5F6-3341-456DDB34D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FFEC3-25D5-4DA4-9740-FF507FE72C1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28136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FB0D40-C345-6304-956F-5639286D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B3A76C1-9D53-E93C-9CDC-8F98FF0834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64A309C-4881-FB5C-2783-B68CBB6CF8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123F2C3-A445-BE28-696B-EAA2776C2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D6DF8-6F18-4E31-A13A-14ABF2F5948F}" type="datetimeFigureOut">
              <a:rPr lang="sv-SE" smtClean="0"/>
              <a:t>2026-06-15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FFCB579-256C-40AD-330F-0D6BE2D95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F9E947E-41E4-E5F6-FDEE-6DBC9D7DE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FFEC3-25D5-4DA4-9740-FF507FE72C1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60800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24227A-A2FF-721E-9ADA-A42022763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06832DD0-C6C6-C89A-2D45-06CC7310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1AE22CC-92AD-0300-F5E0-8D982F995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D6DF8-6F18-4E31-A13A-14ABF2F5948F}" type="datetimeFigureOut">
              <a:rPr lang="sv-SE" smtClean="0"/>
              <a:t>2026-06-15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733EE2F-7513-CFF6-AD28-A0B327694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929A618-8E38-F5E3-5976-B367AF4C2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FFEC3-25D5-4DA4-9740-FF507FE72C1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7429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8D579592-BEB6-68CE-2E31-8477889087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1ECDF35B-C7F7-0D5F-3B24-914678C07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60231ED-B719-5A5F-FE47-513348B7B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D6DF8-6F18-4E31-A13A-14ABF2F5948F}" type="datetimeFigureOut">
              <a:rPr lang="sv-SE" smtClean="0"/>
              <a:t>2026-06-15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634942E-1350-B9D3-56FB-990CB79FC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12E824D-4BB8-E45D-C2D5-CA4B665E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FFEC3-25D5-4DA4-9740-FF507FE72C1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290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1A46-3199-FB43-B4C6-DE4561404791}" type="datetimeFigureOut">
              <a:rPr lang="en-SE" smtClean="0"/>
              <a:t>06/15/2026</a:t>
            </a:fld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32F5-2B54-0F45-A94F-CEF74F0B2D1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26197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1A46-3199-FB43-B4C6-DE4561404791}" type="datetimeFigureOut">
              <a:rPr lang="en-SE" smtClean="0"/>
              <a:t>06/15/2026</a:t>
            </a:fld>
            <a:endParaRPr lang="en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32F5-2B54-0F45-A94F-CEF74F0B2D1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420412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1A46-3199-FB43-B4C6-DE4561404791}" type="datetimeFigureOut">
              <a:rPr lang="en-SE" smtClean="0"/>
              <a:t>06/15/2026</a:t>
            </a:fld>
            <a:endParaRPr lang="en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32F5-2B54-0F45-A94F-CEF74F0B2D1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029448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1A46-3199-FB43-B4C6-DE4561404791}" type="datetimeFigureOut">
              <a:rPr lang="en-SE" smtClean="0"/>
              <a:t>06/15/2026</a:t>
            </a:fld>
            <a:endParaRPr lang="en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32F5-2B54-0F45-A94F-CEF74F0B2D18}" type="slidenum">
              <a:rPr lang="en-SE" smtClean="0"/>
              <a:t>‹#›</a:t>
            </a:fld>
            <a:endParaRPr lang="en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91C8B8A-8D67-06C5-A31B-13A3C0714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" r="16"/>
          <a:stretch/>
        </p:blipFill>
        <p:spPr>
          <a:xfrm>
            <a:off x="180059" y="190041"/>
            <a:ext cx="11831882" cy="645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83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1A46-3199-FB43-B4C6-DE4561404791}" type="datetimeFigureOut">
              <a:rPr lang="en-SE" smtClean="0"/>
              <a:t>06/15/2026</a:t>
            </a:fld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32F5-2B54-0F45-A94F-CEF74F0B2D18}" type="slidenum">
              <a:rPr lang="en-SE" smtClean="0"/>
              <a:t>‹#›</a:t>
            </a:fld>
            <a:endParaRPr lang="en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808F27A-D13A-6F2D-2DE4-335A7F0E8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3" b="23"/>
          <a:stretch/>
        </p:blipFill>
        <p:spPr>
          <a:xfrm>
            <a:off x="160422" y="196229"/>
            <a:ext cx="11856118" cy="645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20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1A46-3199-FB43-B4C6-DE4561404791}" type="datetimeFigureOut">
              <a:rPr lang="en-SE" smtClean="0"/>
              <a:t>06/15/2026</a:t>
            </a:fld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32F5-2B54-0F45-A94F-CEF74F0B2D1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235177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71A46-3199-FB43-B4C6-DE4561404791}" type="datetimeFigureOut">
              <a:rPr lang="en-SE" smtClean="0"/>
              <a:t>06/15/2026</a:t>
            </a:fld>
            <a:endParaRPr lang="en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032F5-2B54-0F45-A94F-CEF74F0B2D1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93008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85C05FD-168C-9B18-746F-6DCA61322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2047E95-BD38-5B51-F585-59DE4BEE0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B04A813-44B0-BFD2-AADE-B227B87785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55A4FB-A516-4CB0-86E6-64B35FCAA5B3}" type="datetimeFigureOut">
              <a:rPr lang="sv-SE" smtClean="0"/>
              <a:t>2026-06-15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3580CB0-B4E5-F89F-7716-750652EE1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036F689-7197-E9E9-652C-0B2FEBC8D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31051B-2690-49A9-A88E-72CB7E4E31E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828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431757F-CB65-052A-62FB-C8CDAC06B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5D3EB67-F338-97A1-B922-D662AAF63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CC60417-FC30-DB0B-5C6A-80D5ED65F4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FD6DF8-6F18-4E31-A13A-14ABF2F5948F}" type="datetimeFigureOut">
              <a:rPr lang="sv-SE" smtClean="0"/>
              <a:t>2026-06-15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B56A61E-340E-644A-C7BB-419F6C7DCB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52F286C-83D5-2C74-9128-D497DF89B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DFFEC3-25D5-4DA4-9740-FF507FE72C1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497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g"/><Relationship Id="rId5" Type="http://schemas.openxmlformats.org/officeDocument/2006/relationships/image" Target="../media/image5.svg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sv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g"/><Relationship Id="rId5" Type="http://schemas.openxmlformats.org/officeDocument/2006/relationships/image" Target="../media/image5.svg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sv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g"/><Relationship Id="rId5" Type="http://schemas.openxmlformats.org/officeDocument/2006/relationships/image" Target="../media/image5.svg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svg"/><Relationship Id="rId4" Type="http://schemas.openxmlformats.org/officeDocument/2006/relationships/image" Target="../media/image12.jp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sv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g"/><Relationship Id="rId5" Type="http://schemas.openxmlformats.org/officeDocument/2006/relationships/image" Target="../media/image5.sv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sv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g"/><Relationship Id="rId5" Type="http://schemas.openxmlformats.org/officeDocument/2006/relationships/image" Target="../media/image5.sv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ACA81-4B41-302B-EDF3-B626C76D2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E3897747-E061-2EB3-28AE-657100B22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62403" y="342918"/>
            <a:ext cx="1548761" cy="1094687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B128D055-30C7-EE42-FFC9-5A574F1323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Inledning</a:t>
            </a:r>
          </a:p>
        </p:txBody>
      </p:sp>
      <p:pic>
        <p:nvPicPr>
          <p:cNvPr id="8" name="Bildobjekt 7" descr="Dina rättigheter online - ung konsument">
            <a:extLst>
              <a:ext uri="{FF2B5EF4-FFF2-40B4-BE49-F238E27FC236}">
                <a16:creationId xmlns:a16="http://schemas.microsoft.com/office/drawing/2014/main" id="{0F4D72E7-16F4-D24C-6099-5EAF0B4765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" b="12"/>
          <a:stretch/>
        </p:blipFill>
        <p:spPr>
          <a:xfrm>
            <a:off x="2567985" y="564234"/>
            <a:ext cx="6554994" cy="5581349"/>
          </a:xfrm>
          <a:prstGeom prst="rect">
            <a:avLst/>
          </a:prstGeom>
        </p:spPr>
      </p:pic>
      <p:pic>
        <p:nvPicPr>
          <p:cNvPr id="19" name="Bild 18" descr="Medfinansieras av Europeiska unionen&#10;">
            <a:extLst>
              <a:ext uri="{FF2B5EF4-FFF2-40B4-BE49-F238E27FC236}">
                <a16:creationId xmlns:a16="http://schemas.microsoft.com/office/drawing/2014/main" id="{43ACE747-0F5A-9322-9899-1B9548C421BF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493"/>
          <a:stretch/>
        </p:blipFill>
        <p:spPr>
          <a:xfrm>
            <a:off x="327024" y="6045182"/>
            <a:ext cx="2240961" cy="476428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D8F4F3B7-A104-D48B-315E-DF8E9C565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81863" y="2982667"/>
            <a:ext cx="2808549" cy="2814167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54C83F2F-70EF-2F20-3AC9-E8FA5AC71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79054" y="476355"/>
            <a:ext cx="2431719" cy="2431719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6FF10814-6788-0E04-4FBC-FB5A5A052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955319" y="1810208"/>
            <a:ext cx="2814168" cy="2814168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1CBE19E5-0DED-A2EC-F727-3181A4A9D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 rot="19169598">
            <a:off x="8540652" y="4545578"/>
            <a:ext cx="2166729" cy="2166729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03BACC0-A462-0868-4178-BDC2D20FD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004153" y="-319378"/>
            <a:ext cx="2237651" cy="223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2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53A21493-64CB-D6D1-6DB7-68F3CAE3DD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Spel, appar och köptryck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5FD036-7150-9535-C988-787E9FC24B43}"/>
              </a:ext>
            </a:extLst>
          </p:cNvPr>
          <p:cNvSpPr txBox="1">
            <a:spLocks/>
          </p:cNvSpPr>
          <p:nvPr/>
        </p:nvSpPr>
        <p:spPr>
          <a:xfrm>
            <a:off x="5225338" y="1092168"/>
            <a:ext cx="5761496" cy="46736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sv-SE" sz="3600" b="1" dirty="0">
                <a:latin typeface="Mona Sans" pitchFamily="2" charset="0"/>
                <a:cs typeface="Arial" panose="020B0604020202020204" pitchFamily="34" charset="0"/>
              </a:rPr>
              <a:t>Spel, </a:t>
            </a:r>
            <a:r>
              <a:rPr lang="sv-SE" sz="3600" b="1" dirty="0" err="1">
                <a:latin typeface="Mona Sans" pitchFamily="2" charset="0"/>
                <a:cs typeface="Arial" panose="020B0604020202020204" pitchFamily="34" charset="0"/>
              </a:rPr>
              <a:t>appar</a:t>
            </a:r>
            <a:r>
              <a:rPr lang="sv-SE" sz="3600" b="1" dirty="0">
                <a:latin typeface="Mona Sans" pitchFamily="2" charset="0"/>
                <a:cs typeface="Arial" panose="020B0604020202020204" pitchFamily="34" charset="0"/>
              </a:rPr>
              <a:t> och köptryck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Gratis spel kan innehålla köp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Valutor i spel är riktiga pengar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Små köp kan bli mycket pengar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 err="1">
                <a:latin typeface="Mona Sans" pitchFamily="2" charset="0"/>
                <a:cs typeface="Arial" panose="020B0604020202020204" pitchFamily="34" charset="0"/>
              </a:rPr>
              <a:t>Lootlådor</a:t>
            </a: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 och skins kan göra det otydligt och lockande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Spel om pengar har 18-årsgräns</a:t>
            </a: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51171EA5-8172-D8D8-EBCB-3F09F7192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62403" y="342918"/>
            <a:ext cx="1548761" cy="1094687"/>
          </a:xfrm>
          <a:prstGeom prst="rect">
            <a:avLst/>
          </a:prstGeom>
        </p:spPr>
      </p:pic>
      <p:pic>
        <p:nvPicPr>
          <p:cNvPr id="10" name="Bild 9">
            <a:extLst>
              <a:ext uri="{FF2B5EF4-FFF2-40B4-BE49-F238E27FC236}">
                <a16:creationId xmlns:a16="http://schemas.microsoft.com/office/drawing/2014/main" id="{99B0BE81-DF68-5F53-EAAF-2992EB8C07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93"/>
          <a:stretch/>
        </p:blipFill>
        <p:spPr>
          <a:xfrm>
            <a:off x="327024" y="6045182"/>
            <a:ext cx="2240961" cy="476428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169977D9-2363-9658-5C2C-E5B41EF34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948" y="1534305"/>
            <a:ext cx="4510877" cy="451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29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43325-35BD-40FE-EE88-D9768FC9B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A07519F2-F7EE-6E8B-B9D8-C953B7D63B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Övning- små köp blir stora</a:t>
            </a:r>
          </a:p>
        </p:txBody>
      </p:sp>
      <p:pic>
        <p:nvPicPr>
          <p:cNvPr id="7" name="Bildobjekt 6" descr="Övning">
            <a:extLst>
              <a:ext uri="{FF2B5EF4-FFF2-40B4-BE49-F238E27FC236}">
                <a16:creationId xmlns:a16="http://schemas.microsoft.com/office/drawing/2014/main" id="{4A7335CC-2EC1-BEB1-38DA-7FCA4E5B14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56" r="12556"/>
          <a:stretch/>
        </p:blipFill>
        <p:spPr>
          <a:xfrm>
            <a:off x="259064" y="397400"/>
            <a:ext cx="4160819" cy="208041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2AA96B8-640E-1D02-5170-D9074476B7D9}"/>
              </a:ext>
            </a:extLst>
          </p:cNvPr>
          <p:cNvSpPr txBox="1">
            <a:spLocks/>
          </p:cNvSpPr>
          <p:nvPr/>
        </p:nvSpPr>
        <p:spPr>
          <a:xfrm>
            <a:off x="1092200" y="2264195"/>
            <a:ext cx="4465034" cy="295433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v-SE" sz="3600" b="1" dirty="0">
                <a:latin typeface="Mona Sans" pitchFamily="2" charset="0"/>
                <a:cs typeface="Arial" panose="020B0604020202020204" pitchFamily="34" charset="0"/>
              </a:rPr>
              <a:t>Små köp blir stora</a:t>
            </a:r>
          </a:p>
          <a:p>
            <a:pPr>
              <a:lnSpc>
                <a:spcPct val="100000"/>
              </a:lnSpc>
            </a:pPr>
            <a:r>
              <a:rPr lang="sv-SE" sz="3600" b="1" dirty="0">
                <a:latin typeface="Mona Sans" pitchFamily="2" charset="0"/>
                <a:cs typeface="Arial" panose="020B0604020202020204" pitchFamily="34" charset="0"/>
              </a:rPr>
              <a:t>Gratis mobilspel</a:t>
            </a: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27CA598E-DC60-51CD-4BFC-C6E7573E0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2403" y="342918"/>
            <a:ext cx="1548761" cy="1094687"/>
          </a:xfrm>
          <a:prstGeom prst="rect">
            <a:avLst/>
          </a:prstGeom>
        </p:spPr>
      </p:pic>
      <p:pic>
        <p:nvPicPr>
          <p:cNvPr id="10" name="Bild 9">
            <a:extLst>
              <a:ext uri="{FF2B5EF4-FFF2-40B4-BE49-F238E27FC236}">
                <a16:creationId xmlns:a16="http://schemas.microsoft.com/office/drawing/2014/main" id="{18001223-6355-5D9B-3EF5-43D01098C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493"/>
          <a:stretch/>
        </p:blipFill>
        <p:spPr>
          <a:xfrm>
            <a:off x="327024" y="6045182"/>
            <a:ext cx="2240961" cy="476428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AAB24FB1-250A-DE3B-F8DA-EF3C268EB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667" r="16667"/>
          <a:stretch/>
        </p:blipFill>
        <p:spPr>
          <a:xfrm>
            <a:off x="6206506" y="1199332"/>
            <a:ext cx="5084064" cy="508406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44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398A2-80D3-F279-EA55-DD5A239BA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EEEEADD2-C42E-A9D4-9F67-0FED9BC7D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8375" r="18375"/>
          <a:stretch/>
        </p:blipFill>
        <p:spPr bwMode="auto">
          <a:xfrm>
            <a:off x="170227" y="184525"/>
            <a:ext cx="6135472" cy="646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Bildobjekt 40">
            <a:extLst>
              <a:ext uri="{FF2B5EF4-FFF2-40B4-BE49-F238E27FC236}">
                <a16:creationId xmlns:a16="http://schemas.microsoft.com/office/drawing/2014/main" id="{22820F6D-112E-E274-4EE9-8597D2B3ED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0"/>
          </a:blip>
          <a:srcRect l="622" b="22886"/>
          <a:stretch/>
        </p:blipFill>
        <p:spPr>
          <a:xfrm>
            <a:off x="4796753" y="184525"/>
            <a:ext cx="7212994" cy="6472403"/>
          </a:xfrm>
          <a:custGeom>
            <a:avLst/>
            <a:gdLst>
              <a:gd name="csX0" fmla="*/ 294525 w 7212994"/>
              <a:gd name="csY0" fmla="*/ 0 h 6455856"/>
              <a:gd name="csX1" fmla="*/ 7212994 w 7212994"/>
              <a:gd name="csY1" fmla="*/ 0 h 6455856"/>
              <a:gd name="csX2" fmla="*/ 7212994 w 7212994"/>
              <a:gd name="csY2" fmla="*/ 6455856 h 6455856"/>
              <a:gd name="csX3" fmla="*/ 163402 w 7212994"/>
              <a:gd name="csY3" fmla="*/ 6455856 h 6455856"/>
              <a:gd name="csX4" fmla="*/ 188257 w 7212994"/>
              <a:gd name="csY4" fmla="*/ 6290690 h 6455856"/>
              <a:gd name="csX5" fmla="*/ 275806 w 7212994"/>
              <a:gd name="csY5" fmla="*/ 5249830 h 6455856"/>
              <a:gd name="csX6" fmla="*/ 3431 w 7212994"/>
              <a:gd name="csY6" fmla="*/ 3401575 h 6455856"/>
              <a:gd name="csX7" fmla="*/ 509270 w 7212994"/>
              <a:gd name="csY7" fmla="*/ 1456043 h 6455856"/>
              <a:gd name="csX8" fmla="*/ 322317 w 7212994"/>
              <a:gd name="csY8" fmla="*/ 65292 h 64558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7212994" h="6455856">
                <a:moveTo>
                  <a:pt x="294525" y="0"/>
                </a:moveTo>
                <a:lnTo>
                  <a:pt x="7212994" y="0"/>
                </a:lnTo>
                <a:lnTo>
                  <a:pt x="7212994" y="6455856"/>
                </a:lnTo>
                <a:lnTo>
                  <a:pt x="163402" y="6455856"/>
                </a:lnTo>
                <a:lnTo>
                  <a:pt x="188257" y="6290690"/>
                </a:lnTo>
                <a:cubicBezTo>
                  <a:pt x="238517" y="5938873"/>
                  <a:pt x="279049" y="5567600"/>
                  <a:pt x="275806" y="5249830"/>
                </a:cubicBezTo>
                <a:cubicBezTo>
                  <a:pt x="269321" y="4614290"/>
                  <a:pt x="-35480" y="4033873"/>
                  <a:pt x="3431" y="3401575"/>
                </a:cubicBezTo>
                <a:cubicBezTo>
                  <a:pt x="42342" y="2769277"/>
                  <a:pt x="486572" y="2065643"/>
                  <a:pt x="509270" y="1456043"/>
                </a:cubicBezTo>
                <a:cubicBezTo>
                  <a:pt x="526294" y="998843"/>
                  <a:pt x="472184" y="450447"/>
                  <a:pt x="322317" y="65292"/>
                </a:cubicBezTo>
                <a:close/>
              </a:path>
            </a:pathLst>
          </a:custGeom>
          <a:solidFill>
            <a:srgbClr val="99E3B1"/>
          </a:solidFill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1B68386-AA27-9920-8BAA-13D6F97FA1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När något går fel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34B79A5-1890-1CF7-B09D-E2614518F5DB}"/>
              </a:ext>
            </a:extLst>
          </p:cNvPr>
          <p:cNvSpPr txBox="1">
            <a:spLocks/>
          </p:cNvSpPr>
          <p:nvPr/>
        </p:nvSpPr>
        <p:spPr>
          <a:xfrm>
            <a:off x="5630030" y="962204"/>
            <a:ext cx="6135472" cy="496989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sv-SE" sz="3600" b="1" dirty="0">
                <a:latin typeface="Mona Sans" pitchFamily="2" charset="0"/>
                <a:cs typeface="Arial" panose="020B0604020202020204" pitchFamily="34" charset="0"/>
              </a:rPr>
              <a:t>När något går fel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Var försiktig om något verkar för bra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Gratis kan bli dyrt senare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 err="1">
                <a:latin typeface="Mona Sans" pitchFamily="2" charset="0"/>
                <a:cs typeface="Arial" panose="020B0604020202020204" pitchFamily="34" charset="0"/>
              </a:rPr>
              <a:t>Scams</a:t>
            </a: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 och bluffar kan lura dig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Om något känns fel </a:t>
            </a:r>
            <a:r>
              <a:rPr lang="sv-SE" sz="2400" dirty="0"/>
              <a:t>– </a:t>
            </a: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prata med en vuxen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Du kan få hjälp att lösa problem</a:t>
            </a:r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6C3266E4-38F6-509D-1AA3-D26A1DCE2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2403" y="342918"/>
            <a:ext cx="1548761" cy="1094687"/>
          </a:xfrm>
          <a:prstGeom prst="rect">
            <a:avLst/>
          </a:prstGeom>
        </p:spPr>
      </p:pic>
      <p:pic>
        <p:nvPicPr>
          <p:cNvPr id="12" name="Bild 11">
            <a:extLst>
              <a:ext uri="{FF2B5EF4-FFF2-40B4-BE49-F238E27FC236}">
                <a16:creationId xmlns:a16="http://schemas.microsoft.com/office/drawing/2014/main" id="{A89300BE-1FE0-A3A2-8AEC-7EE7CCB2F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93"/>
          <a:stretch/>
        </p:blipFill>
        <p:spPr>
          <a:xfrm>
            <a:off x="327024" y="6045182"/>
            <a:ext cx="2240961" cy="476428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FDC75D37-65E0-1D1E-0B21-A5E79CEDE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4201" y="4997478"/>
            <a:ext cx="1524132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10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51A6C-E72C-7538-D7B1-EDD2127E5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DC76346A-3788-8CA1-ED0D-3FB320FF4E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Övning – gratis provperiod</a:t>
            </a:r>
          </a:p>
        </p:txBody>
      </p:sp>
      <p:pic>
        <p:nvPicPr>
          <p:cNvPr id="7" name="Bildobjekt 6" descr="Övning">
            <a:extLst>
              <a:ext uri="{FF2B5EF4-FFF2-40B4-BE49-F238E27FC236}">
                <a16:creationId xmlns:a16="http://schemas.microsoft.com/office/drawing/2014/main" id="{5AB26161-224C-C90B-7406-6995B6A3BD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56" r="12556"/>
          <a:stretch/>
        </p:blipFill>
        <p:spPr>
          <a:xfrm>
            <a:off x="259064" y="397400"/>
            <a:ext cx="4160819" cy="208041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8FD705C-31E0-BC43-8F1C-71FC076494D4}"/>
              </a:ext>
            </a:extLst>
          </p:cNvPr>
          <p:cNvSpPr txBox="1">
            <a:spLocks/>
          </p:cNvSpPr>
          <p:nvPr/>
        </p:nvSpPr>
        <p:spPr>
          <a:xfrm>
            <a:off x="1092200" y="2212680"/>
            <a:ext cx="5744029" cy="295433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v-SE" sz="3600" b="1" dirty="0">
                <a:latin typeface="Mona Sans" pitchFamily="2" charset="0"/>
                <a:cs typeface="Arial" panose="020B0604020202020204" pitchFamily="34" charset="0"/>
              </a:rPr>
              <a:t>Gratis provperiod som inte var gratis</a:t>
            </a:r>
          </a:p>
          <a:p>
            <a:pPr>
              <a:lnSpc>
                <a:spcPct val="100000"/>
              </a:lnSpc>
            </a:pPr>
            <a:r>
              <a:rPr lang="sv-SE" sz="3600" b="1" dirty="0">
                <a:latin typeface="Mona Sans" pitchFamily="2" charset="0"/>
                <a:cs typeface="Arial" panose="020B0604020202020204" pitchFamily="34" charset="0"/>
              </a:rPr>
              <a:t>Billiga </a:t>
            </a:r>
            <a:r>
              <a:rPr lang="sv-SE" sz="3600" b="1" dirty="0" err="1">
                <a:latin typeface="Mona Sans" pitchFamily="2" charset="0"/>
                <a:cs typeface="Arial" panose="020B0604020202020204" pitchFamily="34" charset="0"/>
              </a:rPr>
              <a:t>sneakers</a:t>
            </a:r>
            <a:r>
              <a:rPr lang="sv-SE" sz="3600" b="1" dirty="0">
                <a:latin typeface="Mona Sans" pitchFamily="2" charset="0"/>
                <a:cs typeface="Arial" panose="020B0604020202020204" pitchFamily="34" charset="0"/>
              </a:rPr>
              <a:t> på nätet</a:t>
            </a: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C8937FAE-79AF-E8E9-4832-1319B406C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2403" y="342918"/>
            <a:ext cx="1548761" cy="1094687"/>
          </a:xfrm>
          <a:prstGeom prst="rect">
            <a:avLst/>
          </a:prstGeom>
        </p:spPr>
      </p:pic>
      <p:pic>
        <p:nvPicPr>
          <p:cNvPr id="10" name="Bild 9">
            <a:extLst>
              <a:ext uri="{FF2B5EF4-FFF2-40B4-BE49-F238E27FC236}">
                <a16:creationId xmlns:a16="http://schemas.microsoft.com/office/drawing/2014/main" id="{AE44488C-B5D5-DB55-2473-0A6637BE6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493"/>
          <a:stretch/>
        </p:blipFill>
        <p:spPr>
          <a:xfrm>
            <a:off x="327024" y="6045182"/>
            <a:ext cx="2240961" cy="476428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B71636BB-5C8C-3DE1-2839-E08E84DB7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667" r="16667"/>
          <a:stretch/>
        </p:blipFill>
        <p:spPr>
          <a:xfrm>
            <a:off x="6206506" y="1199332"/>
            <a:ext cx="5084064" cy="508406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53839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61319-4348-05B5-9C34-8218B83F4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A1C3B6A7-3384-AFE1-0F05-279C5CCE6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2" r="32"/>
          <a:stretch/>
        </p:blipFill>
        <p:spPr bwMode="auto">
          <a:xfrm>
            <a:off x="170227" y="184525"/>
            <a:ext cx="6135472" cy="646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Bildobjekt 40">
            <a:extLst>
              <a:ext uri="{FF2B5EF4-FFF2-40B4-BE49-F238E27FC236}">
                <a16:creationId xmlns:a16="http://schemas.microsoft.com/office/drawing/2014/main" id="{C61E25EE-1163-C570-311D-4CE9A6DD5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0"/>
          </a:blip>
          <a:srcRect l="622" b="22886"/>
          <a:stretch/>
        </p:blipFill>
        <p:spPr>
          <a:xfrm>
            <a:off x="4796753" y="184525"/>
            <a:ext cx="7212994" cy="6472403"/>
          </a:xfrm>
          <a:custGeom>
            <a:avLst/>
            <a:gdLst>
              <a:gd name="csX0" fmla="*/ 294525 w 7212994"/>
              <a:gd name="csY0" fmla="*/ 0 h 6455856"/>
              <a:gd name="csX1" fmla="*/ 7212994 w 7212994"/>
              <a:gd name="csY1" fmla="*/ 0 h 6455856"/>
              <a:gd name="csX2" fmla="*/ 7212994 w 7212994"/>
              <a:gd name="csY2" fmla="*/ 6455856 h 6455856"/>
              <a:gd name="csX3" fmla="*/ 163402 w 7212994"/>
              <a:gd name="csY3" fmla="*/ 6455856 h 6455856"/>
              <a:gd name="csX4" fmla="*/ 188257 w 7212994"/>
              <a:gd name="csY4" fmla="*/ 6290690 h 6455856"/>
              <a:gd name="csX5" fmla="*/ 275806 w 7212994"/>
              <a:gd name="csY5" fmla="*/ 5249830 h 6455856"/>
              <a:gd name="csX6" fmla="*/ 3431 w 7212994"/>
              <a:gd name="csY6" fmla="*/ 3401575 h 6455856"/>
              <a:gd name="csX7" fmla="*/ 509270 w 7212994"/>
              <a:gd name="csY7" fmla="*/ 1456043 h 6455856"/>
              <a:gd name="csX8" fmla="*/ 322317 w 7212994"/>
              <a:gd name="csY8" fmla="*/ 65292 h 64558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7212994" h="6455856">
                <a:moveTo>
                  <a:pt x="294525" y="0"/>
                </a:moveTo>
                <a:lnTo>
                  <a:pt x="7212994" y="0"/>
                </a:lnTo>
                <a:lnTo>
                  <a:pt x="7212994" y="6455856"/>
                </a:lnTo>
                <a:lnTo>
                  <a:pt x="163402" y="6455856"/>
                </a:lnTo>
                <a:lnTo>
                  <a:pt x="188257" y="6290690"/>
                </a:lnTo>
                <a:cubicBezTo>
                  <a:pt x="238517" y="5938873"/>
                  <a:pt x="279049" y="5567600"/>
                  <a:pt x="275806" y="5249830"/>
                </a:cubicBezTo>
                <a:cubicBezTo>
                  <a:pt x="269321" y="4614290"/>
                  <a:pt x="-35480" y="4033873"/>
                  <a:pt x="3431" y="3401575"/>
                </a:cubicBezTo>
                <a:cubicBezTo>
                  <a:pt x="42342" y="2769277"/>
                  <a:pt x="486572" y="2065643"/>
                  <a:pt x="509270" y="1456043"/>
                </a:cubicBezTo>
                <a:cubicBezTo>
                  <a:pt x="526294" y="998843"/>
                  <a:pt x="472184" y="450447"/>
                  <a:pt x="322317" y="65292"/>
                </a:cubicBezTo>
                <a:close/>
              </a:path>
            </a:pathLst>
          </a:custGeom>
          <a:solidFill>
            <a:srgbClr val="99E3B1"/>
          </a:solidFill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FE79AFB-2F3A-3ED2-94F0-441A6903DE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Hållbar konsumtion online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713612F-6374-F440-84DD-01BB77212593}"/>
              </a:ext>
            </a:extLst>
          </p:cNvPr>
          <p:cNvSpPr txBox="1">
            <a:spLocks/>
          </p:cNvSpPr>
          <p:nvPr/>
        </p:nvSpPr>
        <p:spPr>
          <a:xfrm>
            <a:off x="5584023" y="1018815"/>
            <a:ext cx="6224441" cy="496989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sv-SE" sz="3600" b="1" dirty="0">
                <a:latin typeface="Mona Sans" pitchFamily="2" charset="0"/>
                <a:cs typeface="Arial" panose="020B0604020202020204" pitchFamily="34" charset="0"/>
              </a:rPr>
              <a:t>Hållbar konsumtion online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Det du köper påverkar miljön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Reklam kan få dig att köpa snabbt och onödigt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Tänk efter före köp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Fundera över andra alternativ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Sparar både pengar och miljö</a:t>
            </a:r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B31BC9D5-FFC7-0B9B-3EAC-CB67405B6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2403" y="342918"/>
            <a:ext cx="1548761" cy="1094687"/>
          </a:xfrm>
          <a:prstGeom prst="rect">
            <a:avLst/>
          </a:prstGeom>
        </p:spPr>
      </p:pic>
      <p:pic>
        <p:nvPicPr>
          <p:cNvPr id="12" name="Bild 11">
            <a:extLst>
              <a:ext uri="{FF2B5EF4-FFF2-40B4-BE49-F238E27FC236}">
                <a16:creationId xmlns:a16="http://schemas.microsoft.com/office/drawing/2014/main" id="{CCB27053-1985-0098-D536-B57B7DA1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93"/>
          <a:stretch/>
        </p:blipFill>
        <p:spPr>
          <a:xfrm>
            <a:off x="327024" y="6045182"/>
            <a:ext cx="2240961" cy="476428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4FDF4F9-99BA-4B48-566E-B1FDF62EE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9645" y="4745132"/>
            <a:ext cx="1928343" cy="192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27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7D9F0-ABDE-06A8-8D3C-67A2E1DB7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CEFB4C3C-A0C0-613E-2E61-F12D3D9F38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Övning - hållbarhet</a:t>
            </a:r>
          </a:p>
        </p:txBody>
      </p:sp>
      <p:pic>
        <p:nvPicPr>
          <p:cNvPr id="7" name="Bildobjekt 6" descr="Övning">
            <a:extLst>
              <a:ext uri="{FF2B5EF4-FFF2-40B4-BE49-F238E27FC236}">
                <a16:creationId xmlns:a16="http://schemas.microsoft.com/office/drawing/2014/main" id="{BCAD5EB2-023E-7FD5-3D18-F6191114E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56" r="12556"/>
          <a:stretch/>
        </p:blipFill>
        <p:spPr>
          <a:xfrm>
            <a:off x="259064" y="397400"/>
            <a:ext cx="4160819" cy="208041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2953F4A-7AA1-DE95-09C7-C3F5C4CDF604}"/>
              </a:ext>
            </a:extLst>
          </p:cNvPr>
          <p:cNvSpPr txBox="1">
            <a:spLocks/>
          </p:cNvSpPr>
          <p:nvPr/>
        </p:nvSpPr>
        <p:spPr>
          <a:xfrm>
            <a:off x="1092200" y="2264195"/>
            <a:ext cx="5354608" cy="295433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sv-SE" sz="3600" b="1" dirty="0">
                <a:latin typeface="Mona Sans" pitchFamily="2" charset="0"/>
              </a:rPr>
              <a:t>Fri frakt - är det hållbart?</a:t>
            </a:r>
          </a:p>
          <a:p>
            <a:pPr fontAlgn="base"/>
            <a:r>
              <a:rPr lang="sv-SE" sz="3600" b="1" dirty="0">
                <a:latin typeface="Mona Sans" pitchFamily="2" charset="0"/>
              </a:rPr>
              <a:t>Kan ett mobilspel påverka miljön?</a:t>
            </a: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4452E45D-2C74-4B23-BAE7-735D032CC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2403" y="342918"/>
            <a:ext cx="1548761" cy="1094687"/>
          </a:xfrm>
          <a:prstGeom prst="rect">
            <a:avLst/>
          </a:prstGeom>
        </p:spPr>
      </p:pic>
      <p:pic>
        <p:nvPicPr>
          <p:cNvPr id="10" name="Bild 9">
            <a:extLst>
              <a:ext uri="{FF2B5EF4-FFF2-40B4-BE49-F238E27FC236}">
                <a16:creationId xmlns:a16="http://schemas.microsoft.com/office/drawing/2014/main" id="{BDEE6E7B-D6E8-A4BC-AA7B-C478E6294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493"/>
          <a:stretch/>
        </p:blipFill>
        <p:spPr>
          <a:xfrm>
            <a:off x="327024" y="6045182"/>
            <a:ext cx="2240961" cy="476428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C3ECCAF-0E46-1190-D0EE-E331FBBD5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667" b="16667"/>
          <a:stretch/>
        </p:blipFill>
        <p:spPr>
          <a:xfrm>
            <a:off x="6206506" y="1199332"/>
            <a:ext cx="5084064" cy="508406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65184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F0172-B4D4-2B10-2872-07A2E6EE4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D689D14B-BF44-AB81-2823-B434BA6FAF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Tack och avslut</a:t>
            </a:r>
          </a:p>
        </p:txBody>
      </p:sp>
      <p:pic>
        <p:nvPicPr>
          <p:cNvPr id="2" name="Bildobjekt 1" descr="Tack">
            <a:extLst>
              <a:ext uri="{FF2B5EF4-FFF2-40B4-BE49-F238E27FC236}">
                <a16:creationId xmlns:a16="http://schemas.microsoft.com/office/drawing/2014/main" id="{5B15A10F-1EC7-A080-F9C9-9B5BD816AA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" r="56"/>
          <a:stretch/>
        </p:blipFill>
        <p:spPr>
          <a:xfrm>
            <a:off x="95807" y="1951363"/>
            <a:ext cx="6394370" cy="309405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5F969B-4406-B810-C5C9-4D15C8DBE82A}"/>
              </a:ext>
            </a:extLst>
          </p:cNvPr>
          <p:cNvSpPr txBox="1">
            <a:spLocks/>
          </p:cNvSpPr>
          <p:nvPr/>
        </p:nvSpPr>
        <p:spPr>
          <a:xfrm>
            <a:off x="7012139" y="2233500"/>
            <a:ext cx="9434259" cy="281191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sv-SE" sz="3600" b="1" dirty="0">
                <a:latin typeface="Mona Sans" pitchFamily="2" charset="0"/>
                <a:cs typeface="Arial" panose="020B0604020202020204" pitchFamily="34" charset="0"/>
              </a:rPr>
              <a:t>Men först: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Två saker du har lärt dig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Två saker du ska tänka på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Två råd att ge en kompis</a:t>
            </a:r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6946ACB8-450D-39EB-1A17-85FB2F630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2403" y="342918"/>
            <a:ext cx="1548761" cy="1094687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AF742233-5239-D85D-FE8B-126CBACC8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493"/>
          <a:stretch/>
        </p:blipFill>
        <p:spPr>
          <a:xfrm>
            <a:off x="327024" y="6045182"/>
            <a:ext cx="2240961" cy="476428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1783A891-EE65-C97E-C8B9-863472648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2764" y="5145704"/>
            <a:ext cx="1524261" cy="152731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B72B66F3-29C6-55E2-9D33-E9E882D7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9028" y="1904868"/>
            <a:ext cx="1524132" cy="1524132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16DECE32-F9F2-80A6-CB57-A78E4C94E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3707" y="4759264"/>
            <a:ext cx="1524132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93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8E9C4D15-697C-BD04-2B1D-B8E84FAD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2" r="22"/>
          <a:stretch/>
        </p:blipFill>
        <p:spPr bwMode="auto">
          <a:xfrm>
            <a:off x="170227" y="179009"/>
            <a:ext cx="6135472" cy="647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Bildobjekt 40">
            <a:extLst>
              <a:ext uri="{FF2B5EF4-FFF2-40B4-BE49-F238E27FC236}">
                <a16:creationId xmlns:a16="http://schemas.microsoft.com/office/drawing/2014/main" id="{7C7DFB4B-3B83-E0F9-A8AB-6198B60D0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0"/>
          </a:blip>
          <a:srcRect l="622" b="22886"/>
          <a:stretch/>
        </p:blipFill>
        <p:spPr>
          <a:xfrm>
            <a:off x="4347713" y="184525"/>
            <a:ext cx="7662034" cy="6472403"/>
          </a:xfrm>
          <a:custGeom>
            <a:avLst/>
            <a:gdLst>
              <a:gd name="csX0" fmla="*/ 294525 w 7212994"/>
              <a:gd name="csY0" fmla="*/ 0 h 6455856"/>
              <a:gd name="csX1" fmla="*/ 7212994 w 7212994"/>
              <a:gd name="csY1" fmla="*/ 0 h 6455856"/>
              <a:gd name="csX2" fmla="*/ 7212994 w 7212994"/>
              <a:gd name="csY2" fmla="*/ 6455856 h 6455856"/>
              <a:gd name="csX3" fmla="*/ 163402 w 7212994"/>
              <a:gd name="csY3" fmla="*/ 6455856 h 6455856"/>
              <a:gd name="csX4" fmla="*/ 188257 w 7212994"/>
              <a:gd name="csY4" fmla="*/ 6290690 h 6455856"/>
              <a:gd name="csX5" fmla="*/ 275806 w 7212994"/>
              <a:gd name="csY5" fmla="*/ 5249830 h 6455856"/>
              <a:gd name="csX6" fmla="*/ 3431 w 7212994"/>
              <a:gd name="csY6" fmla="*/ 3401575 h 6455856"/>
              <a:gd name="csX7" fmla="*/ 509270 w 7212994"/>
              <a:gd name="csY7" fmla="*/ 1456043 h 6455856"/>
              <a:gd name="csX8" fmla="*/ 322317 w 7212994"/>
              <a:gd name="csY8" fmla="*/ 65292 h 64558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7212994" h="6455856">
                <a:moveTo>
                  <a:pt x="294525" y="0"/>
                </a:moveTo>
                <a:lnTo>
                  <a:pt x="7212994" y="0"/>
                </a:lnTo>
                <a:lnTo>
                  <a:pt x="7212994" y="6455856"/>
                </a:lnTo>
                <a:lnTo>
                  <a:pt x="163402" y="6455856"/>
                </a:lnTo>
                <a:lnTo>
                  <a:pt x="188257" y="6290690"/>
                </a:lnTo>
                <a:cubicBezTo>
                  <a:pt x="238517" y="5938873"/>
                  <a:pt x="279049" y="5567600"/>
                  <a:pt x="275806" y="5249830"/>
                </a:cubicBezTo>
                <a:cubicBezTo>
                  <a:pt x="269321" y="4614290"/>
                  <a:pt x="-35480" y="4033873"/>
                  <a:pt x="3431" y="3401575"/>
                </a:cubicBezTo>
                <a:cubicBezTo>
                  <a:pt x="42342" y="2769277"/>
                  <a:pt x="486572" y="2065643"/>
                  <a:pt x="509270" y="1456043"/>
                </a:cubicBezTo>
                <a:cubicBezTo>
                  <a:pt x="526294" y="998843"/>
                  <a:pt x="472184" y="450447"/>
                  <a:pt x="322317" y="65292"/>
                </a:cubicBezTo>
                <a:close/>
              </a:path>
            </a:pathLst>
          </a:custGeom>
          <a:solidFill>
            <a:srgbClr val="99E3B1"/>
          </a:solidFill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FCDD0AE-0FD0-1CD9-D2BA-5E145940E2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Dagens lektion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CDB93FE-360E-5476-3AA3-3260F7F51CCA}"/>
              </a:ext>
            </a:extLst>
          </p:cNvPr>
          <p:cNvSpPr txBox="1">
            <a:spLocks/>
          </p:cNvSpPr>
          <p:nvPr/>
        </p:nvSpPr>
        <p:spPr>
          <a:xfrm>
            <a:off x="5521685" y="935779"/>
            <a:ext cx="5939945" cy="496989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sv-SE" sz="3600" b="1" dirty="0">
                <a:latin typeface="Mona Sans" pitchFamily="2" charset="0"/>
                <a:cs typeface="Arial" panose="020B0604020202020204" pitchFamily="34" charset="0"/>
              </a:rPr>
              <a:t>Dagens lektion: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Konsument online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Dina rättigheter vid digitala köp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Reklam, </a:t>
            </a:r>
            <a:r>
              <a:rPr lang="sv-SE" sz="2400" dirty="0" err="1">
                <a:latin typeface="Mona Sans" pitchFamily="2" charset="0"/>
                <a:cs typeface="Arial" panose="020B0604020202020204" pitchFamily="34" charset="0"/>
              </a:rPr>
              <a:t>influencers</a:t>
            </a: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 och dold påverkan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Spel, </a:t>
            </a:r>
            <a:r>
              <a:rPr lang="sv-SE" sz="2400" dirty="0" err="1">
                <a:latin typeface="Mona Sans" pitchFamily="2" charset="0"/>
                <a:cs typeface="Arial" panose="020B0604020202020204" pitchFamily="34" charset="0"/>
              </a:rPr>
              <a:t>appar</a:t>
            </a: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 och köptryck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När något går fel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Hållbar konsumtion online</a:t>
            </a:r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0D500D00-2F2C-A0B9-4218-2B7FB9401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2403" y="342918"/>
            <a:ext cx="1548761" cy="1094687"/>
          </a:xfrm>
          <a:prstGeom prst="rect">
            <a:avLst/>
          </a:prstGeom>
        </p:spPr>
      </p:pic>
      <p:pic>
        <p:nvPicPr>
          <p:cNvPr id="12" name="Bild 11" descr="Medfinansieras av Europeiska unionen">
            <a:extLst>
              <a:ext uri="{FF2B5EF4-FFF2-40B4-BE49-F238E27FC236}">
                <a16:creationId xmlns:a16="http://schemas.microsoft.com/office/drawing/2014/main" id="{E3683EA1-5ADB-12D3-5F43-E2B97A91938C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93"/>
          <a:stretch/>
        </p:blipFill>
        <p:spPr>
          <a:xfrm>
            <a:off x="327024" y="6045182"/>
            <a:ext cx="2240961" cy="476428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D9CDD9DE-F39C-77ED-1F75-765FC5680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4038" y="3769120"/>
            <a:ext cx="1705503" cy="170891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59995D32-8226-F167-09DD-9DAAD1122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8271" y="5283116"/>
            <a:ext cx="1524132" cy="1524132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85698C73-8588-AD46-6633-A8F9D37CB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47221" y="5053575"/>
            <a:ext cx="1524132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5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C48DAD-81A8-6719-29DF-0A857C66B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5418974-AF66-8A88-D964-CF71BE9CA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7644" r="17644"/>
          <a:stretch/>
        </p:blipFill>
        <p:spPr bwMode="auto">
          <a:xfrm flipH="1">
            <a:off x="170227" y="184525"/>
            <a:ext cx="6277298" cy="646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Bildobjekt 40">
            <a:extLst>
              <a:ext uri="{FF2B5EF4-FFF2-40B4-BE49-F238E27FC236}">
                <a16:creationId xmlns:a16="http://schemas.microsoft.com/office/drawing/2014/main" id="{924C9AD4-98CC-4390-E563-C00323AEF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0"/>
          </a:blip>
          <a:srcRect l="622" b="22886"/>
          <a:stretch/>
        </p:blipFill>
        <p:spPr>
          <a:xfrm>
            <a:off x="5825707" y="184525"/>
            <a:ext cx="6184040" cy="6472403"/>
          </a:xfrm>
          <a:custGeom>
            <a:avLst/>
            <a:gdLst>
              <a:gd name="csX0" fmla="*/ 294525 w 7212994"/>
              <a:gd name="csY0" fmla="*/ 0 h 6455856"/>
              <a:gd name="csX1" fmla="*/ 7212994 w 7212994"/>
              <a:gd name="csY1" fmla="*/ 0 h 6455856"/>
              <a:gd name="csX2" fmla="*/ 7212994 w 7212994"/>
              <a:gd name="csY2" fmla="*/ 6455856 h 6455856"/>
              <a:gd name="csX3" fmla="*/ 163402 w 7212994"/>
              <a:gd name="csY3" fmla="*/ 6455856 h 6455856"/>
              <a:gd name="csX4" fmla="*/ 188257 w 7212994"/>
              <a:gd name="csY4" fmla="*/ 6290690 h 6455856"/>
              <a:gd name="csX5" fmla="*/ 275806 w 7212994"/>
              <a:gd name="csY5" fmla="*/ 5249830 h 6455856"/>
              <a:gd name="csX6" fmla="*/ 3431 w 7212994"/>
              <a:gd name="csY6" fmla="*/ 3401575 h 6455856"/>
              <a:gd name="csX7" fmla="*/ 509270 w 7212994"/>
              <a:gd name="csY7" fmla="*/ 1456043 h 6455856"/>
              <a:gd name="csX8" fmla="*/ 322317 w 7212994"/>
              <a:gd name="csY8" fmla="*/ 65292 h 64558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7212994" h="6455856">
                <a:moveTo>
                  <a:pt x="294525" y="0"/>
                </a:moveTo>
                <a:lnTo>
                  <a:pt x="7212994" y="0"/>
                </a:lnTo>
                <a:lnTo>
                  <a:pt x="7212994" y="6455856"/>
                </a:lnTo>
                <a:lnTo>
                  <a:pt x="163402" y="6455856"/>
                </a:lnTo>
                <a:lnTo>
                  <a:pt x="188257" y="6290690"/>
                </a:lnTo>
                <a:cubicBezTo>
                  <a:pt x="238517" y="5938873"/>
                  <a:pt x="279049" y="5567600"/>
                  <a:pt x="275806" y="5249830"/>
                </a:cubicBezTo>
                <a:cubicBezTo>
                  <a:pt x="269321" y="4614290"/>
                  <a:pt x="-35480" y="4033873"/>
                  <a:pt x="3431" y="3401575"/>
                </a:cubicBezTo>
                <a:cubicBezTo>
                  <a:pt x="42342" y="2769277"/>
                  <a:pt x="486572" y="2065643"/>
                  <a:pt x="509270" y="1456043"/>
                </a:cubicBezTo>
                <a:cubicBezTo>
                  <a:pt x="526294" y="998843"/>
                  <a:pt x="472184" y="450447"/>
                  <a:pt x="322317" y="65292"/>
                </a:cubicBezTo>
                <a:close/>
              </a:path>
            </a:pathLst>
          </a:custGeom>
          <a:solidFill>
            <a:srgbClr val="99E3B1"/>
          </a:solidFill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CEE4D1C-10C0-07C8-D865-215DF81138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Håller du med?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BC94BD9-CAD8-F083-5B8B-93909E006820}"/>
              </a:ext>
            </a:extLst>
          </p:cNvPr>
          <p:cNvSpPr txBox="1">
            <a:spLocks/>
          </p:cNvSpPr>
          <p:nvPr/>
        </p:nvSpPr>
        <p:spPr>
          <a:xfrm>
            <a:off x="6679890" y="944053"/>
            <a:ext cx="5097491" cy="496989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sv-SE" sz="3600" b="1" dirty="0">
                <a:latin typeface="Mona Sans" pitchFamily="2" charset="0"/>
                <a:cs typeface="Arial" panose="020B0604020202020204" pitchFamily="34" charset="0"/>
              </a:rPr>
              <a:t>Håller du med?</a:t>
            </a:r>
          </a:p>
          <a:p>
            <a:r>
              <a:rPr lang="sv-SE" sz="2400" dirty="0">
                <a:latin typeface="Mona Sans" pitchFamily="2" charset="0"/>
              </a:rPr>
              <a:t>”Jag har blivit påverkad av en influencer” </a:t>
            </a:r>
          </a:p>
          <a:p>
            <a:r>
              <a:rPr lang="sv-SE" sz="2400" dirty="0">
                <a:latin typeface="Mona Sans" pitchFamily="2" charset="0"/>
              </a:rPr>
              <a:t>”Jag har köpt något i en app eller ett spel” </a:t>
            </a:r>
          </a:p>
          <a:p>
            <a:r>
              <a:rPr lang="sv-SE" sz="2400" dirty="0">
                <a:latin typeface="Mona Sans" pitchFamily="2" charset="0"/>
              </a:rPr>
              <a:t>”Jag har köpt något online som inte var det jag trodde” </a:t>
            </a:r>
            <a:endParaRPr lang="sv-SE" sz="2400" dirty="0">
              <a:latin typeface="Mona Sans" pitchFamily="2" charset="0"/>
              <a:cs typeface="Arial" panose="020B0604020202020204" pitchFamily="34" charset="0"/>
            </a:endParaRPr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678CCBCC-9F30-CEBA-0E5B-153473843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2403" y="342918"/>
            <a:ext cx="1548761" cy="1094687"/>
          </a:xfrm>
          <a:prstGeom prst="rect">
            <a:avLst/>
          </a:prstGeom>
        </p:spPr>
      </p:pic>
      <p:pic>
        <p:nvPicPr>
          <p:cNvPr id="12" name="Bild 11">
            <a:extLst>
              <a:ext uri="{FF2B5EF4-FFF2-40B4-BE49-F238E27FC236}">
                <a16:creationId xmlns:a16="http://schemas.microsoft.com/office/drawing/2014/main" id="{179B7709-238F-DD8A-91B4-51960D61B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93"/>
          <a:stretch/>
        </p:blipFill>
        <p:spPr>
          <a:xfrm>
            <a:off x="327024" y="6045182"/>
            <a:ext cx="2240961" cy="476428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34A6F1E8-3B83-898A-4C37-08774D6DF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9356" y="4962904"/>
            <a:ext cx="1852417" cy="1852417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3180E381-935B-4713-9396-2F387EAFE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5633" y="4829288"/>
            <a:ext cx="1755541" cy="175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09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C454023-99ED-0007-C1DE-A0D9D79B33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Konsument online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5FD036-7150-9535-C988-787E9FC24B43}"/>
              </a:ext>
            </a:extLst>
          </p:cNvPr>
          <p:cNvSpPr txBox="1">
            <a:spLocks/>
          </p:cNvSpPr>
          <p:nvPr/>
        </p:nvSpPr>
        <p:spPr>
          <a:xfrm>
            <a:off x="1093884" y="1175731"/>
            <a:ext cx="6083398" cy="370570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sv-SE" sz="3600" b="1" dirty="0">
                <a:latin typeface="Mona Sans" pitchFamily="2" charset="0"/>
                <a:cs typeface="Arial" panose="020B0604020202020204" pitchFamily="34" charset="0"/>
              </a:rPr>
              <a:t>Konsument online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Du är konsument när du köper något från ett företag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Det kan vara spel, </a:t>
            </a:r>
            <a:r>
              <a:rPr lang="sv-SE" sz="2400" dirty="0" err="1">
                <a:latin typeface="Mona Sans" pitchFamily="2" charset="0"/>
                <a:cs typeface="Arial" panose="020B0604020202020204" pitchFamily="34" charset="0"/>
              </a:rPr>
              <a:t>appar</a:t>
            </a: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, kläder eller abonnemang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Ibland betalar du med pengar – ibland med dina personuppgifter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Det är inte alltid tydligt vad som kostar</a:t>
            </a:r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2914E194-52F9-97E5-E541-9CD670EC6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62403" y="342918"/>
            <a:ext cx="1548761" cy="1094687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AF225031-F80B-B555-1204-AF5E8FDBB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93"/>
          <a:stretch/>
        </p:blipFill>
        <p:spPr>
          <a:xfrm>
            <a:off x="327024" y="6045182"/>
            <a:ext cx="2240961" cy="476428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AA9B0132-18EE-E0D6-CEDE-66AFC114E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100502" y="1297182"/>
            <a:ext cx="3368351" cy="3368351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1C548002-FB45-A65F-030E-8500FB3D9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1789" y="1776606"/>
            <a:ext cx="2118296" cy="2122533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E57E5313-379E-8627-A91A-72DECF3C7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2189" y="3429000"/>
            <a:ext cx="2314821" cy="231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4A3D6F-2CF3-2F78-D162-AD9CC658BA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Övning - gratisapp</a:t>
            </a:r>
          </a:p>
        </p:txBody>
      </p:sp>
      <p:sp>
        <p:nvSpPr>
          <p:cNvPr id="4" name="Rubrik 2" hidden="1">
            <a:extLst>
              <a:ext uri="{FF2B5EF4-FFF2-40B4-BE49-F238E27FC236}">
                <a16:creationId xmlns:a16="http://schemas.microsoft.com/office/drawing/2014/main" id="{39E534D3-A9E1-958B-6697-C461135EA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Övning - gratisapp</a:t>
            </a:r>
            <a:endParaRPr lang="sv-SE" dirty="0"/>
          </a:p>
        </p:txBody>
      </p:sp>
      <p:pic>
        <p:nvPicPr>
          <p:cNvPr id="5" name="Bildobjekt 4" descr="Övning">
            <a:extLst>
              <a:ext uri="{FF2B5EF4-FFF2-40B4-BE49-F238E27FC236}">
                <a16:creationId xmlns:a16="http://schemas.microsoft.com/office/drawing/2014/main" id="{2F870F44-2035-8321-5C7F-FB1C4390A3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56" r="12556"/>
          <a:stretch/>
        </p:blipFill>
        <p:spPr>
          <a:xfrm>
            <a:off x="259064" y="397400"/>
            <a:ext cx="4160819" cy="208041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61458DF-9B90-1D97-BA15-3D9A99AAC273}"/>
              </a:ext>
            </a:extLst>
          </p:cNvPr>
          <p:cNvSpPr txBox="1">
            <a:spLocks/>
          </p:cNvSpPr>
          <p:nvPr/>
        </p:nvSpPr>
        <p:spPr>
          <a:xfrm>
            <a:off x="761836" y="2264195"/>
            <a:ext cx="10132060" cy="295433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sv-SE" sz="3600" b="1" dirty="0">
                <a:latin typeface="Mona Sans" pitchFamily="2" charset="0"/>
                <a:cs typeface="Arial" panose="020B0604020202020204" pitchFamily="34" charset="0"/>
              </a:rPr>
              <a:t>Gratisapp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v-SE" sz="3600" b="1" dirty="0">
                <a:latin typeface="Mona Sans" pitchFamily="2" charset="0"/>
                <a:cs typeface="Arial" panose="020B0604020202020204" pitchFamily="34" charset="0"/>
              </a:rPr>
              <a:t>– men inte alltid gratis</a:t>
            </a:r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2D1FD4CE-A142-6672-E5A1-AD1E8A7EA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62403" y="342918"/>
            <a:ext cx="1548761" cy="1094687"/>
          </a:xfrm>
          <a:prstGeom prst="rect">
            <a:avLst/>
          </a:prstGeom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711842FC-D3BB-B9C8-70D5-10D2F0F543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93"/>
          <a:stretch/>
        </p:blipFill>
        <p:spPr>
          <a:xfrm>
            <a:off x="327024" y="6045182"/>
            <a:ext cx="2240961" cy="476428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EC2A4E04-329B-8CC5-26E5-8CBAA9855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334"/>
          <a:stretch>
            <a:fillRect/>
          </a:stretch>
        </p:blipFill>
        <p:spPr>
          <a:xfrm>
            <a:off x="6206506" y="1199332"/>
            <a:ext cx="5084064" cy="508406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61408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2955F0ED-0033-36EA-528B-A8B8506123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Dina rättigheter vid digitala köp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5FD036-7150-9535-C988-787E9FC24B43}"/>
              </a:ext>
            </a:extLst>
          </p:cNvPr>
          <p:cNvSpPr txBox="1">
            <a:spLocks/>
          </p:cNvSpPr>
          <p:nvPr/>
        </p:nvSpPr>
        <p:spPr>
          <a:xfrm>
            <a:off x="869990" y="599199"/>
            <a:ext cx="7204567" cy="50183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sv-SE" sz="3600" b="1" dirty="0">
                <a:latin typeface="Mona Sans" pitchFamily="2" charset="0"/>
                <a:cs typeface="Arial" panose="020B0604020202020204" pitchFamily="34" charset="0"/>
              </a:rPr>
              <a:t>Dina rättigheter vid digitala köp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Du har rätt att förstå vad du köper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Avtal gäller när du tackar ja till ett köp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Under 18 år krävs oftast vuxens godkännande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Köp kan vara ogiltiga utan tillstånd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Var extra försiktig med “köp nu, betala sen”</a:t>
            </a: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4407F91C-4AD3-1CFA-7A9C-73FC52BC9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62403" y="342918"/>
            <a:ext cx="1548761" cy="1094687"/>
          </a:xfrm>
          <a:prstGeom prst="rect">
            <a:avLst/>
          </a:prstGeom>
        </p:spPr>
      </p:pic>
      <p:pic>
        <p:nvPicPr>
          <p:cNvPr id="10" name="Bild 9">
            <a:extLst>
              <a:ext uri="{FF2B5EF4-FFF2-40B4-BE49-F238E27FC236}">
                <a16:creationId xmlns:a16="http://schemas.microsoft.com/office/drawing/2014/main" id="{D8CA2CFD-9A85-2FA4-4CCB-C291A8CFB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93"/>
          <a:stretch/>
        </p:blipFill>
        <p:spPr>
          <a:xfrm>
            <a:off x="327024" y="6045182"/>
            <a:ext cx="2240961" cy="476428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32485109-4195-D8BF-6486-22879F4AB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9342" y="1594886"/>
            <a:ext cx="2855409" cy="2855409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24C2464-C21B-6BAC-1D1D-D2A44B249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1129" y="3982344"/>
            <a:ext cx="2556425" cy="2561539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175E6671-23C2-3EE3-D476-A0ECCD568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6976" y="3794054"/>
            <a:ext cx="3315550" cy="331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55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60C87-83E7-61CC-6BA4-F0DC4DB7B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7E54CA08-B5D0-BF2C-322D-C0854D9547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Övning – köp</a:t>
            </a:r>
          </a:p>
        </p:txBody>
      </p:sp>
      <p:pic>
        <p:nvPicPr>
          <p:cNvPr id="7" name="Bildobjekt 6" descr="Övning">
            <a:extLst>
              <a:ext uri="{FF2B5EF4-FFF2-40B4-BE49-F238E27FC236}">
                <a16:creationId xmlns:a16="http://schemas.microsoft.com/office/drawing/2014/main" id="{C5687862-2A19-9551-A246-FD52917F96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56" r="12556"/>
          <a:stretch/>
        </p:blipFill>
        <p:spPr>
          <a:xfrm>
            <a:off x="259064" y="397400"/>
            <a:ext cx="4160819" cy="208041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C63B8FA-C0D8-0DBB-1A5E-40AAC953F792}"/>
              </a:ext>
            </a:extLst>
          </p:cNvPr>
          <p:cNvSpPr txBox="1">
            <a:spLocks/>
          </p:cNvSpPr>
          <p:nvPr/>
        </p:nvSpPr>
        <p:spPr>
          <a:xfrm>
            <a:off x="901430" y="2264195"/>
            <a:ext cx="10132060" cy="295433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v-SE" sz="3600" b="1" dirty="0">
                <a:latin typeface="Mona Sans" pitchFamily="2" charset="0"/>
                <a:cs typeface="Arial" panose="020B0604020202020204" pitchFamily="34" charset="0"/>
              </a:rPr>
              <a:t>Köp utan tillåtelse</a:t>
            </a:r>
            <a:endParaRPr lang="sv-SE" sz="3600" dirty="0">
              <a:latin typeface="Mona Sans" pitchFamily="2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sv-SE" sz="3600" b="1" dirty="0">
                <a:latin typeface="Mona Sans" pitchFamily="2" charset="0"/>
                <a:cs typeface="Arial" panose="020B0604020202020204" pitchFamily="34" charset="0"/>
              </a:rPr>
              <a:t>Köp nu betala senare</a:t>
            </a:r>
            <a:endParaRPr lang="sv-SE" sz="3600" dirty="0">
              <a:latin typeface="Mona Sans" pitchFamily="2" charset="0"/>
              <a:cs typeface="Arial" panose="020B0604020202020204" pitchFamily="34" charset="0"/>
            </a:endParaRP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3550B20D-D4A3-11E5-9AAB-61115E58E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2403" y="342918"/>
            <a:ext cx="1548761" cy="1094687"/>
          </a:xfrm>
          <a:prstGeom prst="rect">
            <a:avLst/>
          </a:prstGeom>
        </p:spPr>
      </p:pic>
      <p:pic>
        <p:nvPicPr>
          <p:cNvPr id="10" name="Bild 9">
            <a:extLst>
              <a:ext uri="{FF2B5EF4-FFF2-40B4-BE49-F238E27FC236}">
                <a16:creationId xmlns:a16="http://schemas.microsoft.com/office/drawing/2014/main" id="{857A7820-B87F-9D35-BB5E-0C55C1260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493"/>
          <a:stretch/>
        </p:blipFill>
        <p:spPr>
          <a:xfrm>
            <a:off x="327024" y="6045182"/>
            <a:ext cx="2240961" cy="476428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D3ABE7B2-7F6E-37B6-C00F-5BE29C443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667" r="16667"/>
          <a:stretch/>
        </p:blipFill>
        <p:spPr>
          <a:xfrm>
            <a:off x="6206506" y="1199332"/>
            <a:ext cx="5084064" cy="508406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81291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11266-9922-139D-89A6-0FAAEBB01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C8F6503-7FA4-C32B-9B46-A5B38697B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4421" b="4421"/>
          <a:stretch/>
        </p:blipFill>
        <p:spPr bwMode="auto">
          <a:xfrm>
            <a:off x="170227" y="184525"/>
            <a:ext cx="6135472" cy="646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Bildobjekt 40">
            <a:extLst>
              <a:ext uri="{FF2B5EF4-FFF2-40B4-BE49-F238E27FC236}">
                <a16:creationId xmlns:a16="http://schemas.microsoft.com/office/drawing/2014/main" id="{777B8B37-0599-0178-D339-E4EE09089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0"/>
          </a:blip>
          <a:srcRect l="622" b="22886"/>
          <a:stretch/>
        </p:blipFill>
        <p:spPr>
          <a:xfrm>
            <a:off x="4796753" y="184525"/>
            <a:ext cx="7212994" cy="6472403"/>
          </a:xfrm>
          <a:custGeom>
            <a:avLst/>
            <a:gdLst>
              <a:gd name="csX0" fmla="*/ 294525 w 7212994"/>
              <a:gd name="csY0" fmla="*/ 0 h 6455856"/>
              <a:gd name="csX1" fmla="*/ 7212994 w 7212994"/>
              <a:gd name="csY1" fmla="*/ 0 h 6455856"/>
              <a:gd name="csX2" fmla="*/ 7212994 w 7212994"/>
              <a:gd name="csY2" fmla="*/ 6455856 h 6455856"/>
              <a:gd name="csX3" fmla="*/ 163402 w 7212994"/>
              <a:gd name="csY3" fmla="*/ 6455856 h 6455856"/>
              <a:gd name="csX4" fmla="*/ 188257 w 7212994"/>
              <a:gd name="csY4" fmla="*/ 6290690 h 6455856"/>
              <a:gd name="csX5" fmla="*/ 275806 w 7212994"/>
              <a:gd name="csY5" fmla="*/ 5249830 h 6455856"/>
              <a:gd name="csX6" fmla="*/ 3431 w 7212994"/>
              <a:gd name="csY6" fmla="*/ 3401575 h 6455856"/>
              <a:gd name="csX7" fmla="*/ 509270 w 7212994"/>
              <a:gd name="csY7" fmla="*/ 1456043 h 6455856"/>
              <a:gd name="csX8" fmla="*/ 322317 w 7212994"/>
              <a:gd name="csY8" fmla="*/ 65292 h 64558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7212994" h="6455856">
                <a:moveTo>
                  <a:pt x="294525" y="0"/>
                </a:moveTo>
                <a:lnTo>
                  <a:pt x="7212994" y="0"/>
                </a:lnTo>
                <a:lnTo>
                  <a:pt x="7212994" y="6455856"/>
                </a:lnTo>
                <a:lnTo>
                  <a:pt x="163402" y="6455856"/>
                </a:lnTo>
                <a:lnTo>
                  <a:pt x="188257" y="6290690"/>
                </a:lnTo>
                <a:cubicBezTo>
                  <a:pt x="238517" y="5938873"/>
                  <a:pt x="279049" y="5567600"/>
                  <a:pt x="275806" y="5249830"/>
                </a:cubicBezTo>
                <a:cubicBezTo>
                  <a:pt x="269321" y="4614290"/>
                  <a:pt x="-35480" y="4033873"/>
                  <a:pt x="3431" y="3401575"/>
                </a:cubicBezTo>
                <a:cubicBezTo>
                  <a:pt x="42342" y="2769277"/>
                  <a:pt x="486572" y="2065643"/>
                  <a:pt x="509270" y="1456043"/>
                </a:cubicBezTo>
                <a:cubicBezTo>
                  <a:pt x="526294" y="998843"/>
                  <a:pt x="472184" y="450447"/>
                  <a:pt x="322317" y="65292"/>
                </a:cubicBezTo>
                <a:close/>
              </a:path>
            </a:pathLst>
          </a:custGeom>
          <a:solidFill>
            <a:srgbClr val="99E3B1"/>
          </a:solidFill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42A42EF-3029-0298-5EB5-AD16BB2102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Reklam, influencers och dold påverkan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8DA908F-BE64-4D33-B4C3-48DDC717122C}"/>
              </a:ext>
            </a:extLst>
          </p:cNvPr>
          <p:cNvSpPr txBox="1">
            <a:spLocks/>
          </p:cNvSpPr>
          <p:nvPr/>
        </p:nvSpPr>
        <p:spPr>
          <a:xfrm>
            <a:off x="5650078" y="1075288"/>
            <a:ext cx="5178948" cy="496989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sv-SE" sz="3600" b="1" dirty="0">
                <a:solidFill>
                  <a:prstClr val="black"/>
                </a:solidFill>
                <a:latin typeface="Mona Sans" pitchFamily="2" charset="0"/>
                <a:cs typeface="Arial" panose="020B0604020202020204" pitchFamily="34" charset="0"/>
              </a:rPr>
              <a:t>Reklam, influencers och dold påverkan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Reklam ska gå att känna igen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Influencers kan göra reklam som ser ut som tips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Företag måste vara extra tydliga mot unga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Reklam får inte direkt uppmana barn att köpa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latin typeface="Mona Sans" pitchFamily="2" charset="0"/>
                <a:cs typeface="Arial" panose="020B0604020202020204" pitchFamily="34" charset="0"/>
              </a:rPr>
              <a:t>Vilseledande reklam kan anmälas – hur?</a:t>
            </a:r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1A7C34E0-BD88-E80C-2FCD-BD8472F84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2403" y="342918"/>
            <a:ext cx="1548761" cy="1094687"/>
          </a:xfrm>
          <a:prstGeom prst="rect">
            <a:avLst/>
          </a:prstGeom>
        </p:spPr>
      </p:pic>
      <p:pic>
        <p:nvPicPr>
          <p:cNvPr id="12" name="Bild 11">
            <a:extLst>
              <a:ext uri="{FF2B5EF4-FFF2-40B4-BE49-F238E27FC236}">
                <a16:creationId xmlns:a16="http://schemas.microsoft.com/office/drawing/2014/main" id="{EEA761B6-A2B7-E5A1-75F1-FBB1CF2C3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93"/>
          <a:stretch/>
        </p:blipFill>
        <p:spPr>
          <a:xfrm>
            <a:off x="327024" y="6045182"/>
            <a:ext cx="2240961" cy="47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05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D560C-AD7A-7A4E-A0DA-405A96C84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34874C31-652F-ED72-9DC4-8E3E8EF8E6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Övning – köp nu</a:t>
            </a:r>
          </a:p>
        </p:txBody>
      </p:sp>
      <p:pic>
        <p:nvPicPr>
          <p:cNvPr id="7" name="Bildobjekt 6" descr="Övning">
            <a:extLst>
              <a:ext uri="{FF2B5EF4-FFF2-40B4-BE49-F238E27FC236}">
                <a16:creationId xmlns:a16="http://schemas.microsoft.com/office/drawing/2014/main" id="{3736E66A-F2A3-0FBD-DBF8-2E2B410C62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56" r="12556"/>
          <a:stretch/>
        </p:blipFill>
        <p:spPr>
          <a:xfrm>
            <a:off x="259064" y="397400"/>
            <a:ext cx="4160819" cy="208041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D085D5E-AF5C-D83E-29B9-A2C7B797C4E2}"/>
              </a:ext>
            </a:extLst>
          </p:cNvPr>
          <p:cNvSpPr txBox="1">
            <a:spLocks/>
          </p:cNvSpPr>
          <p:nvPr/>
        </p:nvSpPr>
        <p:spPr>
          <a:xfrm>
            <a:off x="1092200" y="2395312"/>
            <a:ext cx="4613160" cy="295433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sv-SE" sz="3600" b="1" dirty="0">
                <a:latin typeface="Mona Sans" pitchFamily="2" charset="0"/>
                <a:cs typeface="Arial" panose="020B0604020202020204" pitchFamily="34" charset="0"/>
              </a:rPr>
              <a:t>Köp nu!</a:t>
            </a:r>
          </a:p>
          <a:p>
            <a:pPr>
              <a:lnSpc>
                <a:spcPct val="100000"/>
              </a:lnSpc>
            </a:pPr>
            <a:r>
              <a:rPr lang="sv-SE" sz="3600" b="1" dirty="0">
                <a:latin typeface="Mona Sans" pitchFamily="2" charset="0"/>
                <a:cs typeface="Arial" panose="020B0604020202020204" pitchFamily="34" charset="0"/>
              </a:rPr>
              <a:t>Svårt att känna igen reklam</a:t>
            </a:r>
          </a:p>
          <a:p>
            <a:pPr>
              <a:lnSpc>
                <a:spcPct val="100000"/>
              </a:lnSpc>
            </a:pPr>
            <a:r>
              <a:rPr lang="sv-SE" sz="3600" b="1" dirty="0">
                <a:latin typeface="Mona Sans" pitchFamily="2" charset="0"/>
                <a:cs typeface="Arial" panose="020B0604020202020204" pitchFamily="34" charset="0"/>
              </a:rPr>
              <a:t>Endast 50% rabatt </a:t>
            </a:r>
          </a:p>
          <a:p>
            <a:pPr>
              <a:lnSpc>
                <a:spcPct val="100000"/>
              </a:lnSpc>
            </a:pPr>
            <a:endParaRPr lang="sv-SE" sz="2400" b="1" dirty="0">
              <a:latin typeface="Mona Sans" pitchFamily="2" charset="0"/>
              <a:cs typeface="Arial" panose="020B0604020202020204" pitchFamily="34" charset="0"/>
            </a:endParaRP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EDC52D61-E7EF-BC40-4DA7-7A75C228E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2403" y="342918"/>
            <a:ext cx="1548761" cy="1094687"/>
          </a:xfrm>
          <a:prstGeom prst="rect">
            <a:avLst/>
          </a:prstGeom>
        </p:spPr>
      </p:pic>
      <p:pic>
        <p:nvPicPr>
          <p:cNvPr id="10" name="Bild 9">
            <a:extLst>
              <a:ext uri="{FF2B5EF4-FFF2-40B4-BE49-F238E27FC236}">
                <a16:creationId xmlns:a16="http://schemas.microsoft.com/office/drawing/2014/main" id="{D8F379A2-1421-A0AB-E878-1C89BD212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493"/>
          <a:stretch/>
        </p:blipFill>
        <p:spPr>
          <a:xfrm>
            <a:off x="327024" y="6045182"/>
            <a:ext cx="2240961" cy="476428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3922807B-A490-B4E9-AD16-A5C6E201A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667" r="16667"/>
          <a:stretch/>
        </p:blipFill>
        <p:spPr>
          <a:xfrm>
            <a:off x="6534917" y="1147817"/>
            <a:ext cx="5084064" cy="508406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226307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npassad formgivning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Anpassad formgivning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c727d67-09d5-4cb0-bfb4-293506717ec4" xsi:nil="true"/>
    <lcf76f155ced4ddcb4097134ff3c332f xmlns="3969ad3e-034d-4dc5-baa7-21cb0ad53990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222F6BFFC0204480567201C689D611" ma:contentTypeVersion="14" ma:contentTypeDescription="Create a new document." ma:contentTypeScope="" ma:versionID="8361f5aa59af29458c4acbf12369ad38">
  <xsd:schema xmlns:xsd="http://www.w3.org/2001/XMLSchema" xmlns:xs="http://www.w3.org/2001/XMLSchema" xmlns:p="http://schemas.microsoft.com/office/2006/metadata/properties" xmlns:ns2="3969ad3e-034d-4dc5-baa7-21cb0ad53990" xmlns:ns3="8c727d67-09d5-4cb0-bfb4-293506717ec4" targetNamespace="http://schemas.microsoft.com/office/2006/metadata/properties" ma:root="true" ma:fieldsID="57198eda328933bdfcfce11641014ed0" ns2:_="" ns3:_="">
    <xsd:import namespace="3969ad3e-034d-4dc5-baa7-21cb0ad53990"/>
    <xsd:import namespace="8c727d67-09d5-4cb0-bfb4-293506717e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69ad3e-034d-4dc5-baa7-21cb0ad539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Bildmarkeringar" ma:readOnly="false" ma:fieldId="{5cf76f15-5ced-4ddc-b409-7134ff3c332f}" ma:taxonomyMulti="true" ma:sspId="c53afe86-c7e3-4cbf-ae4a-8d827b5177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727d67-09d5-4cb0-bfb4-293506717ec4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bcf42d24-eaa8-42e9-88f7-d2c23863cd7a}" ma:internalName="TaxCatchAll" ma:showField="CatchAllData" ma:web="8c727d67-09d5-4cb0-bfb4-293506717e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Innehållstyp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889894-86BA-4083-AC11-A0D11BD079E8}">
  <ds:schemaRefs>
    <ds:schemaRef ds:uri="http://schemas.microsoft.com/office/2006/documentManagement/types"/>
    <ds:schemaRef ds:uri="3969ad3e-034d-4dc5-baa7-21cb0ad53990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8c727d67-09d5-4cb0-bfb4-293506717ec4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42F5DE0-2FE8-4AAD-8A5F-E587F39564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69ad3e-034d-4dc5-baa7-21cb0ad53990"/>
    <ds:schemaRef ds:uri="8c727d67-09d5-4cb0-bfb4-293506717e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2F7CEF7-373A-4360-9344-801A1AAC1D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26109</TotalTime>
  <Words>474</Words>
  <Application>Microsoft Office PowerPoint</Application>
  <PresentationFormat>Bredbild</PresentationFormat>
  <Paragraphs>98</Paragraphs>
  <Slides>16</Slides>
  <Notes>15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Aptos Display</vt:lpstr>
      <vt:lpstr>Mona Sans</vt:lpstr>
      <vt:lpstr>Aptos</vt:lpstr>
      <vt:lpstr>Office Theme</vt:lpstr>
      <vt:lpstr>Anpassad formgivning</vt:lpstr>
      <vt:lpstr>1_Anpassad formgivning</vt:lpstr>
      <vt:lpstr>Inledning</vt:lpstr>
      <vt:lpstr>Dagens lektion</vt:lpstr>
      <vt:lpstr>Håller du med?</vt:lpstr>
      <vt:lpstr>Konsument online</vt:lpstr>
      <vt:lpstr>Övning - gratisapp</vt:lpstr>
      <vt:lpstr>Dina rättigheter vid digitala köp</vt:lpstr>
      <vt:lpstr>Övning – köp</vt:lpstr>
      <vt:lpstr>Reklam, influencers och dold påverkan</vt:lpstr>
      <vt:lpstr>Övning – köp nu</vt:lpstr>
      <vt:lpstr>Spel, appar och köptryck</vt:lpstr>
      <vt:lpstr>Övning- små köp blir stora</vt:lpstr>
      <vt:lpstr>När något går fel</vt:lpstr>
      <vt:lpstr>Övning – gratis provperiod</vt:lpstr>
      <vt:lpstr>Hållbar konsumtion online</vt:lpstr>
      <vt:lpstr>Övning - hållbarhet</vt:lpstr>
      <vt:lpstr>Tack och avslut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Jessica Sandqvist</cp:lastModifiedBy>
  <cp:revision>100</cp:revision>
  <dcterms:created xsi:type="dcterms:W3CDTF">2023-06-12T09:39:13Z</dcterms:created>
  <dcterms:modified xsi:type="dcterms:W3CDTF">2026-06-15T12:11:40Z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0x0101005E222F6BFFC0204480567201C689D611</vt:lpwstr>
  </property>
  <property fmtid="{D5CDD505-2E9C-101B-9397-08002B2CF9AE}" pid="3" name="MediaServiceImageTags">
    <vt:lpwstr/>
  </property>
</Properties>
</file>