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7"/>
  </p:notesMasterIdLst>
  <p:sldIdLst>
    <p:sldId id="281" r:id="rId2"/>
    <p:sldId id="282" r:id="rId3"/>
    <p:sldId id="270" r:id="rId4"/>
    <p:sldId id="279" r:id="rId5"/>
    <p:sldId id="272" r:id="rId6"/>
    <p:sldId id="271" r:id="rId7"/>
    <p:sldId id="280" r:id="rId8"/>
    <p:sldId id="261" r:id="rId9"/>
    <p:sldId id="262" r:id="rId10"/>
    <p:sldId id="263" r:id="rId11"/>
    <p:sldId id="264" r:id="rId12"/>
    <p:sldId id="265" r:id="rId13"/>
    <p:sldId id="266" r:id="rId14"/>
    <p:sldId id="256" r:id="rId15"/>
    <p:sldId id="267" r:id="rId16"/>
  </p:sldIdLst>
  <p:sldSz cx="24384000" cy="13716000"/>
  <p:notesSz cx="6858000" cy="9144000"/>
  <p:embeddedFontLst>
    <p:embeddedFont>
      <p:font typeface="Mona Sans" pitchFamily="2" charset="77"/>
      <p:regular r:id="rId18"/>
      <p:bold r:id="rId19"/>
      <p:italic r:id="rId20"/>
      <p:boldItalic r:id="rId21"/>
    </p:embeddedFont>
    <p:embeddedFont>
      <p:font typeface="Mona Sans Light" pitchFamily="2" charset="77"/>
      <p:regular r:id="rId22"/>
      <p:italic r:id="rId23"/>
    </p:embeddedFont>
  </p:embeddedFontLst>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E38B"/>
    <a:srgbClr val="FEF2C7"/>
    <a:srgbClr val="FDE48C"/>
    <a:srgbClr val="111C3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591"/>
    <p:restoredTop sz="74848"/>
  </p:normalViewPr>
  <p:slideViewPr>
    <p:cSldViewPr snapToGrid="0">
      <p:cViewPr>
        <p:scale>
          <a:sx n="49" d="100"/>
          <a:sy n="49" d="100"/>
        </p:scale>
        <p:origin x="2008" y="3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84" name="Shape 184"/>
          <p:cNvSpPr>
            <a:spLocks noGrp="1" noRot="1" noChangeAspect="1"/>
          </p:cNvSpPr>
          <p:nvPr>
            <p:ph type="sldImg"/>
          </p:nvPr>
        </p:nvSpPr>
        <p:spPr>
          <a:xfrm>
            <a:off x="1143000" y="685800"/>
            <a:ext cx="4572000" cy="3429000"/>
          </a:xfrm>
          <a:prstGeom prst="rect">
            <a:avLst/>
          </a:prstGeom>
        </p:spPr>
        <p:txBody>
          <a:bodyPr/>
          <a:lstStyle/>
          <a:p>
            <a:endParaRPr/>
          </a:p>
        </p:txBody>
      </p:sp>
      <p:sp>
        <p:nvSpPr>
          <p:cNvPr id="185" name="Shape 185"/>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6B5551-05EF-95F4-2456-B24F5F1491CA}"/>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A3912364-03FE-B7A3-BE59-FD0B1B655213}"/>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725C87DE-629A-E481-0611-7A979341142C}"/>
              </a:ext>
            </a:extLst>
          </p:cNvPr>
          <p:cNvSpPr>
            <a:spLocks noGrp="1"/>
          </p:cNvSpPr>
          <p:nvPr>
            <p:ph type="body" idx="1"/>
          </p:nvPr>
        </p:nvSpPr>
        <p:spPr/>
        <p:txBody>
          <a:bodyPr/>
          <a:lstStyle/>
          <a:p>
            <a:r>
              <a:rPr lang="sv-SE" sz="2200" b="0" i="0" u="none" strike="noStrike" dirty="0">
                <a:effectLst/>
                <a:latin typeface="+mn-lt"/>
                <a:ea typeface="+mn-ea"/>
                <a:cs typeface="+mn-cs"/>
                <a:sym typeface="Helvetica Neue"/>
              </a:rPr>
              <a:t>Hur ser motståndskraft ut 2026? Ja, så här till exempel. Idag behöver vi hela tiden kunna läsa av, tolka och värdera information. I soffan. På parkbänken. I hängmattan. Och på bussen. Genom en stark läsförmåga och hög medie- och informationskunnighet blir vi bättre på att granska källor, förstå avsändare och bedöma trovärdighet. När fler utvecklar sin förmåga att kritiskt och värdera information minskar utrymmet för desinformation att få fäste, vilket är särskilt angeläget i händelse av kris eller krig. I slutändan handlar det om att ge hela befolkningen förutsättningar att fatta välgrundade och informerade beslut – en grundpelare i ett demokratiskt och motståndskraftigt samhälle.</a:t>
            </a:r>
            <a:endParaRPr lang="sv-SE" dirty="0"/>
          </a:p>
        </p:txBody>
      </p:sp>
    </p:spTree>
    <p:extLst>
      <p:ext uri="{BB962C8B-B14F-4D97-AF65-F5344CB8AC3E}">
        <p14:creationId xmlns:p14="http://schemas.microsoft.com/office/powerpoint/2010/main" val="1198774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4FB220-F3D1-1A11-FB02-B15338187ECF}"/>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2C3EFA9-51DC-EA9A-4A80-412C3C6BE10F}"/>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E2035E52-47F9-5537-23EC-219C069B6894}"/>
              </a:ext>
            </a:extLst>
          </p:cNvPr>
          <p:cNvSpPr>
            <a:spLocks noGrp="1"/>
          </p:cNvSpPr>
          <p:nvPr>
            <p:ph type="body" idx="1"/>
          </p:nvPr>
        </p:nvSpPr>
        <p:spPr/>
        <p:txBody>
          <a:bodyPr/>
          <a:lstStyle/>
          <a:p>
            <a:r>
              <a:rPr lang="sv-SE" sz="2200" b="0" i="0" u="none" strike="noStrike" dirty="0">
                <a:effectLst/>
                <a:latin typeface="+mn-lt"/>
                <a:ea typeface="+mn-ea"/>
                <a:cs typeface="+mn-cs"/>
                <a:sym typeface="Helvetica Neue"/>
              </a:rPr>
              <a:t>Hur ser motståndskraft ut 2026? Ja, så här till exempel. Idag behöver vi hela tiden kunna läsa av, tolka och värdera information. I soffan. På parkbänken. I hängmattan. Och på bussen. Genom en stark läsförmåga och hög medie- och informationskunnighet blir vi bättre på att granska källor, förstå avsändare och bedöma trovärdighet. När fler utvecklar sin förmåga att kritiskt och värdera information minskar utrymmet för desinformation att få fäste, vilket är särskilt angeläget i händelse av kris eller krig. I slutändan handlar det om att ge hela befolkningen förutsättningar att fatta välgrundade och informerade beslut – en grundpelare i ett demokratiskt och motståndskraftigt samhälle.</a:t>
            </a:r>
            <a:endParaRPr lang="sv-SE" dirty="0"/>
          </a:p>
        </p:txBody>
      </p:sp>
    </p:spTree>
    <p:extLst>
      <p:ext uri="{BB962C8B-B14F-4D97-AF65-F5344CB8AC3E}">
        <p14:creationId xmlns:p14="http://schemas.microsoft.com/office/powerpoint/2010/main" val="34344260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endParaRPr lang="sv-SE" dirty="0"/>
          </a:p>
        </p:txBody>
      </p:sp>
    </p:spTree>
    <p:extLst>
      <p:ext uri="{BB962C8B-B14F-4D97-AF65-F5344CB8AC3E}">
        <p14:creationId xmlns:p14="http://schemas.microsoft.com/office/powerpoint/2010/main" val="8249675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el">
    <p:spTree>
      <p:nvGrpSpPr>
        <p:cNvPr id="1" name=""/>
        <p:cNvGrpSpPr/>
        <p:nvPr/>
      </p:nvGrpSpPr>
      <p:grpSpPr>
        <a:xfrm>
          <a:off x="0" y="0"/>
          <a:ext cx="0" cy="0"/>
          <a:chOff x="0" y="0"/>
          <a:chExt cx="0" cy="0"/>
        </a:xfrm>
      </p:grpSpPr>
      <p:sp>
        <p:nvSpPr>
          <p:cNvPr id="11" name="Skapare och datum"/>
          <p:cNvSpPr txBox="1">
            <a:spLocks noGrp="1"/>
          </p:cNvSpPr>
          <p:nvPr>
            <p:ph type="body" sz="quarter" idx="21" hasCustomPrompt="1"/>
          </p:nvPr>
        </p:nvSpPr>
        <p:spPr>
          <a:xfrm>
            <a:off x="1201340" y="11859862"/>
            <a:ext cx="21971003"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Skapare och datum</a:t>
            </a:r>
          </a:p>
        </p:txBody>
      </p:sp>
      <p:sp>
        <p:nvSpPr>
          <p:cNvPr id="12" name="Presentationstitel"/>
          <p:cNvSpPr txBox="1">
            <a:spLocks noGrp="1"/>
          </p:cNvSpPr>
          <p:nvPr>
            <p:ph type="title" hasCustomPrompt="1"/>
          </p:nvPr>
        </p:nvSpPr>
        <p:spPr>
          <a:xfrm>
            <a:off x="1206496" y="2574991"/>
            <a:ext cx="21971004" cy="4648201"/>
          </a:xfrm>
          <a:prstGeom prst="rect">
            <a:avLst/>
          </a:prstGeom>
        </p:spPr>
        <p:txBody>
          <a:bodyPr anchor="b"/>
          <a:lstStyle>
            <a:lvl1pPr>
              <a:defRPr sz="11600" spc="-232"/>
            </a:lvl1pPr>
          </a:lstStyle>
          <a:p>
            <a:r>
              <a:t>Present­ations­titel</a:t>
            </a:r>
          </a:p>
        </p:txBody>
      </p:sp>
      <p:sp>
        <p:nvSpPr>
          <p:cNvPr id="13" name="Brödtext nivå ett…"/>
          <p:cNvSpPr txBox="1">
            <a:spLocks noGrp="1"/>
          </p:cNvSpPr>
          <p:nvPr>
            <p:ph type="body" sz="quarter" idx="1" hasCustomPrompt="1"/>
          </p:nvPr>
        </p:nvSpPr>
        <p:spPr>
          <a:xfrm>
            <a:off x="1201342" y="7223190"/>
            <a:ext cx="21971001" cy="1905001"/>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Presentation, undertitel</a:t>
            </a:r>
          </a:p>
          <a:p>
            <a:pPr lvl="1"/>
            <a:endParaRPr/>
          </a:p>
          <a:p>
            <a:pPr lvl="2"/>
            <a:endParaRPr/>
          </a:p>
          <a:p>
            <a:pPr lvl="3"/>
            <a:endParaRPr/>
          </a:p>
          <a:p>
            <a:pPr lvl="4"/>
            <a:endParaRPr/>
          </a:p>
        </p:txBody>
      </p:sp>
      <p:sp>
        <p:nvSpPr>
          <p:cNvPr id="14"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el och bild">
    <p:spTree>
      <p:nvGrpSpPr>
        <p:cNvPr id="1" name=""/>
        <p:cNvGrpSpPr/>
        <p:nvPr/>
      </p:nvGrpSpPr>
      <p:grpSpPr>
        <a:xfrm>
          <a:off x="0" y="0"/>
          <a:ext cx="0" cy="0"/>
          <a:chOff x="0" y="0"/>
          <a:chExt cx="0" cy="0"/>
        </a:xfrm>
      </p:grpSpPr>
      <p:sp>
        <p:nvSpPr>
          <p:cNvPr id="21" name="Avokador och lime"/>
          <p:cNvSpPr>
            <a:spLocks noGrp="1"/>
          </p:cNvSpPr>
          <p:nvPr>
            <p:ph type="pic" idx="21"/>
          </p:nvPr>
        </p:nvSpPr>
        <p:spPr>
          <a:xfrm>
            <a:off x="-1155700" y="-1295400"/>
            <a:ext cx="26746200" cy="16018933"/>
          </a:xfrm>
          <a:prstGeom prst="rect">
            <a:avLst/>
          </a:prstGeom>
        </p:spPr>
        <p:txBody>
          <a:bodyPr lIns="91439" tIns="45719" rIns="91439" bIns="45719">
            <a:noAutofit/>
          </a:bodyPr>
          <a:lstStyle/>
          <a:p>
            <a:endParaRPr/>
          </a:p>
        </p:txBody>
      </p:sp>
      <p:sp>
        <p:nvSpPr>
          <p:cNvPr id="22" name="Presentationstitel"/>
          <p:cNvSpPr txBox="1">
            <a:spLocks noGrp="1"/>
          </p:cNvSpPr>
          <p:nvPr>
            <p:ph type="title" hasCustomPrompt="1"/>
          </p:nvPr>
        </p:nvSpPr>
        <p:spPr>
          <a:xfrm>
            <a:off x="1206500" y="7124700"/>
            <a:ext cx="21971000" cy="4648200"/>
          </a:xfrm>
          <a:prstGeom prst="rect">
            <a:avLst/>
          </a:prstGeom>
        </p:spPr>
        <p:txBody>
          <a:bodyPr anchor="b"/>
          <a:lstStyle>
            <a:lvl1pPr>
              <a:defRPr sz="11600" spc="-232"/>
            </a:lvl1pPr>
          </a:lstStyle>
          <a:p>
            <a:r>
              <a:t>Present­ations­titel</a:t>
            </a:r>
          </a:p>
        </p:txBody>
      </p:sp>
      <p:sp>
        <p:nvSpPr>
          <p:cNvPr id="23" name="Skapare och datum"/>
          <p:cNvSpPr txBox="1">
            <a:spLocks noGrp="1"/>
          </p:cNvSpPr>
          <p:nvPr>
            <p:ph type="body" sz="quarter" idx="22" hasCustomPrompt="1"/>
          </p:nvPr>
        </p:nvSpPr>
        <p:spPr>
          <a:xfrm>
            <a:off x="1207690" y="1106137"/>
            <a:ext cx="21968621"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Skapare och datum</a:t>
            </a:r>
          </a:p>
        </p:txBody>
      </p:sp>
      <p:sp>
        <p:nvSpPr>
          <p:cNvPr id="24" name="Brödtext nivå ett…"/>
          <p:cNvSpPr txBox="1">
            <a:spLocks noGrp="1"/>
          </p:cNvSpPr>
          <p:nvPr>
            <p:ph type="body" sz="quarter" idx="1" hasCustomPrompt="1"/>
          </p:nvPr>
        </p:nvSpPr>
        <p:spPr>
          <a:xfrm>
            <a:off x="1206500" y="11609910"/>
            <a:ext cx="21971000" cy="1116952"/>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Presentation, undertitel</a:t>
            </a:r>
          </a:p>
          <a:p>
            <a:pPr lvl="1"/>
            <a:endParaRPr/>
          </a:p>
          <a:p>
            <a:pPr lvl="2"/>
            <a:endParaRPr/>
          </a:p>
          <a:p>
            <a:pPr lvl="3"/>
            <a:endParaRPr/>
          </a:p>
          <a:p>
            <a:pPr lvl="4"/>
            <a:endParaRPr/>
          </a:p>
        </p:txBody>
      </p:sp>
      <p:sp>
        <p:nvSpPr>
          <p:cNvPr id="25"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el och bild, alt.">
    <p:spTree>
      <p:nvGrpSpPr>
        <p:cNvPr id="1" name=""/>
        <p:cNvGrpSpPr/>
        <p:nvPr/>
      </p:nvGrpSpPr>
      <p:grpSpPr>
        <a:xfrm>
          <a:off x="0" y="0"/>
          <a:ext cx="0" cy="0"/>
          <a:chOff x="0" y="0"/>
          <a:chExt cx="0" cy="0"/>
        </a:xfrm>
      </p:grpSpPr>
      <p:sp>
        <p:nvSpPr>
          <p:cNvPr id="32" name="Skål med laxkakor, sallad och hummus"/>
          <p:cNvSpPr>
            <a:spLocks noGrp="1"/>
          </p:cNvSpPr>
          <p:nvPr>
            <p:ph type="pic" idx="21"/>
          </p:nvPr>
        </p:nvSpPr>
        <p:spPr>
          <a:xfrm>
            <a:off x="10972800" y="-203200"/>
            <a:ext cx="12144837" cy="14135100"/>
          </a:xfrm>
          <a:prstGeom prst="rect">
            <a:avLst/>
          </a:prstGeom>
        </p:spPr>
        <p:txBody>
          <a:bodyPr lIns="91439" tIns="45719" rIns="91439" bIns="45719">
            <a:noAutofit/>
          </a:bodyPr>
          <a:lstStyle/>
          <a:p>
            <a:endParaRPr/>
          </a:p>
        </p:txBody>
      </p:sp>
      <p:sp>
        <p:nvSpPr>
          <p:cNvPr id="33" name="Diabildstitel"/>
          <p:cNvSpPr txBox="1">
            <a:spLocks noGrp="1"/>
          </p:cNvSpPr>
          <p:nvPr>
            <p:ph type="title" hasCustomPrompt="1"/>
          </p:nvPr>
        </p:nvSpPr>
        <p:spPr>
          <a:xfrm>
            <a:off x="1206500" y="1270000"/>
            <a:ext cx="9779000" cy="5882273"/>
          </a:xfrm>
          <a:prstGeom prst="rect">
            <a:avLst/>
          </a:prstGeom>
        </p:spPr>
        <p:txBody>
          <a:bodyPr anchor="b"/>
          <a:lstStyle/>
          <a:p>
            <a:r>
              <a:t>Dia­bilds­titel</a:t>
            </a:r>
          </a:p>
        </p:txBody>
      </p:sp>
      <p:sp>
        <p:nvSpPr>
          <p:cNvPr id="34" name="Brödtext nivå ett…"/>
          <p:cNvSpPr txBox="1">
            <a:spLocks noGrp="1"/>
          </p:cNvSpPr>
          <p:nvPr>
            <p:ph type="body" sz="quarter" idx="1" hasCustomPrompt="1"/>
          </p:nvPr>
        </p:nvSpPr>
        <p:spPr>
          <a:xfrm>
            <a:off x="1206500" y="7060576"/>
            <a:ext cx="9779000" cy="5385424"/>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Diabildsundertitel</a:t>
            </a:r>
          </a:p>
          <a:p>
            <a:pPr lvl="1"/>
            <a:endParaRPr/>
          </a:p>
          <a:p>
            <a:pPr lvl="2"/>
            <a:endParaRPr/>
          </a:p>
          <a:p>
            <a:pPr lvl="3"/>
            <a:endParaRPr/>
          </a:p>
          <a:p>
            <a:pPr lvl="4"/>
            <a:endParaRPr/>
          </a:p>
        </p:txBody>
      </p:sp>
      <p:sp>
        <p:nvSpPr>
          <p:cNvPr id="35" name="Diabildsnumm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el och punkter">
    <p:spTree>
      <p:nvGrpSpPr>
        <p:cNvPr id="1" name=""/>
        <p:cNvGrpSpPr/>
        <p:nvPr/>
      </p:nvGrpSpPr>
      <p:grpSpPr>
        <a:xfrm>
          <a:off x="0" y="0"/>
          <a:ext cx="0" cy="0"/>
          <a:chOff x="0" y="0"/>
          <a:chExt cx="0" cy="0"/>
        </a:xfrm>
      </p:grpSpPr>
      <p:sp>
        <p:nvSpPr>
          <p:cNvPr id="42" name="Diabildstitel"/>
          <p:cNvSpPr txBox="1">
            <a:spLocks noGrp="1"/>
          </p:cNvSpPr>
          <p:nvPr>
            <p:ph type="title" hasCustomPrompt="1"/>
          </p:nvPr>
        </p:nvSpPr>
        <p:spPr>
          <a:prstGeom prst="rect">
            <a:avLst/>
          </a:prstGeom>
        </p:spPr>
        <p:txBody>
          <a:bodyPr/>
          <a:lstStyle/>
          <a:p>
            <a:r>
              <a:t>Dia­bilds­titel</a:t>
            </a:r>
          </a:p>
        </p:txBody>
      </p:sp>
      <p:sp>
        <p:nvSpPr>
          <p:cNvPr id="43" name="Diabildsundertitel"/>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Diabildsundertitel</a:t>
            </a:r>
          </a:p>
        </p:txBody>
      </p:sp>
      <p:sp>
        <p:nvSpPr>
          <p:cNvPr id="44" name="Brödtext nivå ett…"/>
          <p:cNvSpPr txBox="1">
            <a:spLocks noGrp="1"/>
          </p:cNvSpPr>
          <p:nvPr>
            <p:ph type="body" idx="1" hasCustomPrompt="1"/>
          </p:nvPr>
        </p:nvSpPr>
        <p:spPr>
          <a:prstGeom prst="rect">
            <a:avLst/>
          </a:prstGeom>
        </p:spPr>
        <p:txBody>
          <a:bodyPr/>
          <a:lstStyle/>
          <a:p>
            <a:r>
              <a:t>Diabildspunkttext</a:t>
            </a:r>
          </a:p>
          <a:p>
            <a:pPr lvl="1"/>
            <a:endParaRPr/>
          </a:p>
          <a:p>
            <a:pPr lvl="2"/>
            <a:endParaRPr/>
          </a:p>
          <a:p>
            <a:pPr lvl="3"/>
            <a:endParaRPr/>
          </a:p>
          <a:p>
            <a:pPr lvl="4"/>
            <a:endParaRPr/>
          </a:p>
        </p:txBody>
      </p:sp>
      <p:sp>
        <p:nvSpPr>
          <p:cNvPr id="45"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Punkter">
    <p:spTree>
      <p:nvGrpSpPr>
        <p:cNvPr id="1" name=""/>
        <p:cNvGrpSpPr/>
        <p:nvPr/>
      </p:nvGrpSpPr>
      <p:grpSpPr>
        <a:xfrm>
          <a:off x="0" y="0"/>
          <a:ext cx="0" cy="0"/>
          <a:chOff x="0" y="0"/>
          <a:chExt cx="0" cy="0"/>
        </a:xfrm>
      </p:grpSpPr>
      <p:sp>
        <p:nvSpPr>
          <p:cNvPr id="52" name="Brödtext nivå ett…"/>
          <p:cNvSpPr txBox="1">
            <a:spLocks noGrp="1"/>
          </p:cNvSpPr>
          <p:nvPr>
            <p:ph type="body" idx="1" hasCustomPrompt="1"/>
          </p:nvPr>
        </p:nvSpPr>
        <p:spPr>
          <a:prstGeom prst="rect">
            <a:avLst/>
          </a:prstGeom>
        </p:spPr>
        <p:txBody>
          <a:bodyPr numCol="2" spcCol="1098550"/>
          <a:lstStyle/>
          <a:p>
            <a:r>
              <a:t>Diabildspunkttext</a:t>
            </a:r>
          </a:p>
          <a:p>
            <a:pPr lvl="1"/>
            <a:endParaRPr/>
          </a:p>
          <a:p>
            <a:pPr lvl="2"/>
            <a:endParaRPr/>
          </a:p>
          <a:p>
            <a:pPr lvl="3"/>
            <a:endParaRPr/>
          </a:p>
          <a:p>
            <a:pPr lvl="4"/>
            <a:endParaRPr/>
          </a:p>
        </p:txBody>
      </p:sp>
      <p:sp>
        <p:nvSpPr>
          <p:cNvPr id="53"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el, punkter och bild">
    <p:spTree>
      <p:nvGrpSpPr>
        <p:cNvPr id="1" name=""/>
        <p:cNvGrpSpPr/>
        <p:nvPr/>
      </p:nvGrpSpPr>
      <p:grpSpPr>
        <a:xfrm>
          <a:off x="0" y="0"/>
          <a:ext cx="0" cy="0"/>
          <a:chOff x="0" y="0"/>
          <a:chExt cx="0" cy="0"/>
        </a:xfrm>
      </p:grpSpPr>
      <p:sp>
        <p:nvSpPr>
          <p:cNvPr id="60" name="Diabildsundertitel"/>
          <p:cNvSpPr txBox="1">
            <a:spLocks noGrp="1"/>
          </p:cNvSpPr>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Diabildsundertitel</a:t>
            </a:r>
          </a:p>
        </p:txBody>
      </p:sp>
      <p:sp>
        <p:nvSpPr>
          <p:cNvPr id="61" name="Brödtext nivå ett…"/>
          <p:cNvSpPr txBox="1">
            <a:spLocks noGrp="1"/>
          </p:cNvSpPr>
          <p:nvPr>
            <p:ph type="body" sz="half" idx="1" hasCustomPrompt="1"/>
          </p:nvPr>
        </p:nvSpPr>
        <p:spPr>
          <a:xfrm>
            <a:off x="1206500" y="4248504"/>
            <a:ext cx="9779000" cy="8256630"/>
          </a:xfrm>
          <a:prstGeom prst="rect">
            <a:avLst/>
          </a:prstGeom>
        </p:spPr>
        <p:txBody>
          <a:bodyPr/>
          <a:lstStyle/>
          <a:p>
            <a:r>
              <a:t>Diabildspunkttext</a:t>
            </a:r>
          </a:p>
          <a:p>
            <a:pPr lvl="1"/>
            <a:endParaRPr/>
          </a:p>
          <a:p>
            <a:pPr lvl="2"/>
            <a:endParaRPr/>
          </a:p>
          <a:p>
            <a:pPr lvl="3"/>
            <a:endParaRPr/>
          </a:p>
          <a:p>
            <a:pPr lvl="4"/>
            <a:endParaRPr/>
          </a:p>
        </p:txBody>
      </p:sp>
      <p:sp>
        <p:nvSpPr>
          <p:cNvPr id="62" name="Skål med pappardellepasta med persiljesmör, rostade hasselnötter och hyvlad parmesanost"/>
          <p:cNvSpPr>
            <a:spLocks noGrp="1"/>
          </p:cNvSpPr>
          <p:nvPr>
            <p:ph type="pic" idx="22"/>
          </p:nvPr>
        </p:nvSpPr>
        <p:spPr>
          <a:xfrm>
            <a:off x="12192000" y="-407266"/>
            <a:ext cx="10916874" cy="14555832"/>
          </a:xfrm>
          <a:prstGeom prst="rect">
            <a:avLst/>
          </a:prstGeom>
        </p:spPr>
        <p:txBody>
          <a:bodyPr lIns="91439" tIns="45719" rIns="91439" bIns="45719">
            <a:noAutofit/>
          </a:bodyPr>
          <a:lstStyle/>
          <a:p>
            <a:endParaRPr/>
          </a:p>
        </p:txBody>
      </p:sp>
      <p:sp>
        <p:nvSpPr>
          <p:cNvPr id="63" name="Diabildstitel"/>
          <p:cNvSpPr txBox="1">
            <a:spLocks noGrp="1"/>
          </p:cNvSpPr>
          <p:nvPr>
            <p:ph type="title" hasCustomPrompt="1"/>
          </p:nvPr>
        </p:nvSpPr>
        <p:spPr>
          <a:xfrm>
            <a:off x="1206500" y="1079500"/>
            <a:ext cx="9779000" cy="1435100"/>
          </a:xfrm>
          <a:prstGeom prst="rect">
            <a:avLst/>
          </a:prstGeom>
        </p:spPr>
        <p:txBody>
          <a:bodyPr/>
          <a:lstStyle/>
          <a:p>
            <a:r>
              <a:t>Dia­bilds­titel</a:t>
            </a:r>
          </a:p>
        </p:txBody>
      </p:sp>
      <p:sp>
        <p:nvSpPr>
          <p:cNvPr id="64"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el, punkter och livevideo, liten">
    <p:spTree>
      <p:nvGrpSpPr>
        <p:cNvPr id="1" name=""/>
        <p:cNvGrpSpPr/>
        <p:nvPr/>
      </p:nvGrpSpPr>
      <p:grpSpPr>
        <a:xfrm>
          <a:off x="0" y="0"/>
          <a:ext cx="0" cy="0"/>
          <a:chOff x="0" y="0"/>
          <a:chExt cx="0" cy="0"/>
        </a:xfrm>
      </p:grpSpPr>
      <p:sp>
        <p:nvSpPr>
          <p:cNvPr id="71" name="Diabildsundertitel"/>
          <p:cNvSpPr txBox="1">
            <a:spLocks noGrp="1"/>
          </p:cNvSpPr>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Diabildsundertitel</a:t>
            </a:r>
          </a:p>
        </p:txBody>
      </p:sp>
      <p:sp>
        <p:nvSpPr>
          <p:cNvPr id="72" name="Brödtext nivå ett…"/>
          <p:cNvSpPr txBox="1">
            <a:spLocks noGrp="1"/>
          </p:cNvSpPr>
          <p:nvPr>
            <p:ph type="body" sz="half" idx="1" hasCustomPrompt="1"/>
          </p:nvPr>
        </p:nvSpPr>
        <p:spPr>
          <a:xfrm>
            <a:off x="1206500" y="4248504"/>
            <a:ext cx="9779000" cy="8256630"/>
          </a:xfrm>
          <a:prstGeom prst="rect">
            <a:avLst/>
          </a:prstGeom>
        </p:spPr>
        <p:txBody>
          <a:bodyPr/>
          <a:lstStyle/>
          <a:p>
            <a:r>
              <a:t>Diabildspunkttext</a:t>
            </a:r>
          </a:p>
          <a:p>
            <a:pPr lvl="1"/>
            <a:endParaRPr/>
          </a:p>
          <a:p>
            <a:pPr lvl="2"/>
            <a:endParaRPr/>
          </a:p>
          <a:p>
            <a:pPr lvl="3"/>
            <a:endParaRPr/>
          </a:p>
          <a:p>
            <a:pPr lvl="4"/>
            <a:endParaRPr/>
          </a:p>
        </p:txBody>
      </p:sp>
      <p:sp>
        <p:nvSpPr>
          <p:cNvPr id="73" name="Diabildstitel"/>
          <p:cNvSpPr txBox="1">
            <a:spLocks noGrp="1"/>
          </p:cNvSpPr>
          <p:nvPr>
            <p:ph type="title" hasCustomPrompt="1"/>
          </p:nvPr>
        </p:nvSpPr>
        <p:spPr>
          <a:xfrm>
            <a:off x="1206500" y="1079500"/>
            <a:ext cx="9779000" cy="1435100"/>
          </a:xfrm>
          <a:prstGeom prst="rect">
            <a:avLst/>
          </a:prstGeom>
        </p:spPr>
        <p:txBody>
          <a:bodyPr/>
          <a:lstStyle/>
          <a:p>
            <a:r>
              <a:t>Dia­bilds­titel</a:t>
            </a:r>
          </a:p>
        </p:txBody>
      </p:sp>
      <p:sp>
        <p:nvSpPr>
          <p:cNvPr id="74"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el, punkter och livevideo, stor">
    <p:spTree>
      <p:nvGrpSpPr>
        <p:cNvPr id="1" name=""/>
        <p:cNvGrpSpPr/>
        <p:nvPr/>
      </p:nvGrpSpPr>
      <p:grpSpPr>
        <a:xfrm>
          <a:off x="0" y="0"/>
          <a:ext cx="0" cy="0"/>
          <a:chOff x="0" y="0"/>
          <a:chExt cx="0" cy="0"/>
        </a:xfrm>
      </p:grpSpPr>
      <p:sp>
        <p:nvSpPr>
          <p:cNvPr id="81" name="Diabildsundertitel"/>
          <p:cNvSpPr txBox="1">
            <a:spLocks noGrp="1"/>
          </p:cNvSpPr>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Diabildsundertitel</a:t>
            </a:r>
          </a:p>
        </p:txBody>
      </p:sp>
      <p:sp>
        <p:nvSpPr>
          <p:cNvPr id="82" name="Brödtext nivå ett…"/>
          <p:cNvSpPr txBox="1">
            <a:spLocks noGrp="1"/>
          </p:cNvSpPr>
          <p:nvPr>
            <p:ph type="body" sz="half" idx="1" hasCustomPrompt="1"/>
          </p:nvPr>
        </p:nvSpPr>
        <p:spPr>
          <a:xfrm>
            <a:off x="1206500" y="4248504"/>
            <a:ext cx="9779000" cy="8256630"/>
          </a:xfrm>
          <a:prstGeom prst="rect">
            <a:avLst/>
          </a:prstGeom>
        </p:spPr>
        <p:txBody>
          <a:bodyPr/>
          <a:lstStyle/>
          <a:p>
            <a:r>
              <a:t>Diabildspunkttext</a:t>
            </a:r>
          </a:p>
          <a:p>
            <a:pPr lvl="1"/>
            <a:endParaRPr/>
          </a:p>
          <a:p>
            <a:pPr lvl="2"/>
            <a:endParaRPr/>
          </a:p>
          <a:p>
            <a:pPr lvl="3"/>
            <a:endParaRPr/>
          </a:p>
          <a:p>
            <a:pPr lvl="4"/>
            <a:endParaRPr/>
          </a:p>
        </p:txBody>
      </p:sp>
      <p:sp>
        <p:nvSpPr>
          <p:cNvPr id="83" name="Diabildstitel"/>
          <p:cNvSpPr txBox="1">
            <a:spLocks noGrp="1"/>
          </p:cNvSpPr>
          <p:nvPr>
            <p:ph type="title" hasCustomPrompt="1"/>
          </p:nvPr>
        </p:nvSpPr>
        <p:spPr>
          <a:xfrm>
            <a:off x="1206500" y="1079500"/>
            <a:ext cx="9779000" cy="1435100"/>
          </a:xfrm>
          <a:prstGeom prst="rect">
            <a:avLst/>
          </a:prstGeom>
        </p:spPr>
        <p:txBody>
          <a:bodyPr/>
          <a:lstStyle/>
          <a:p>
            <a:r>
              <a:t>Dia­bilds­titel</a:t>
            </a:r>
          </a:p>
        </p:txBody>
      </p:sp>
      <p:sp>
        <p:nvSpPr>
          <p:cNvPr id="84"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Avsnitt">
    <p:spTree>
      <p:nvGrpSpPr>
        <p:cNvPr id="1" name=""/>
        <p:cNvGrpSpPr/>
        <p:nvPr/>
      </p:nvGrpSpPr>
      <p:grpSpPr>
        <a:xfrm>
          <a:off x="0" y="0"/>
          <a:ext cx="0" cy="0"/>
          <a:chOff x="0" y="0"/>
          <a:chExt cx="0" cy="0"/>
        </a:xfrm>
      </p:grpSpPr>
      <p:sp>
        <p:nvSpPr>
          <p:cNvPr id="91" name="Avsnittstitel"/>
          <p:cNvSpPr txBox="1">
            <a:spLocks noGrp="1"/>
          </p:cNvSpPr>
          <p:nvPr>
            <p:ph type="title" hasCustomPrompt="1"/>
          </p:nvPr>
        </p:nvSpPr>
        <p:spPr>
          <a:xfrm>
            <a:off x="1206496" y="4533900"/>
            <a:ext cx="21971004" cy="4648200"/>
          </a:xfrm>
          <a:prstGeom prst="rect">
            <a:avLst/>
          </a:prstGeom>
        </p:spPr>
        <p:txBody>
          <a:bodyPr anchor="ctr"/>
          <a:lstStyle>
            <a:lvl1pPr>
              <a:defRPr sz="11600" b="0" spc="-232">
                <a:latin typeface="Helvetica Neue Medium"/>
                <a:ea typeface="Helvetica Neue Medium"/>
                <a:cs typeface="Helvetica Neue Medium"/>
                <a:sym typeface="Helvetica Neue Medium"/>
              </a:defRPr>
            </a:lvl1pPr>
          </a:lstStyle>
          <a:p>
            <a:r>
              <a:t>Avsnittstitel</a:t>
            </a:r>
          </a:p>
        </p:txBody>
      </p:sp>
      <p:sp>
        <p:nvSpPr>
          <p:cNvPr id="92" name="Diabildsnumm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Endast titel">
    <p:spTree>
      <p:nvGrpSpPr>
        <p:cNvPr id="1" name=""/>
        <p:cNvGrpSpPr/>
        <p:nvPr/>
      </p:nvGrpSpPr>
      <p:grpSpPr>
        <a:xfrm>
          <a:off x="0" y="0"/>
          <a:ext cx="0" cy="0"/>
          <a:chOff x="0" y="0"/>
          <a:chExt cx="0" cy="0"/>
        </a:xfrm>
      </p:grpSpPr>
      <p:sp>
        <p:nvSpPr>
          <p:cNvPr id="99" name="Diabildstitel"/>
          <p:cNvSpPr txBox="1">
            <a:spLocks noGrp="1"/>
          </p:cNvSpPr>
          <p:nvPr>
            <p:ph type="title" hasCustomPrompt="1"/>
          </p:nvPr>
        </p:nvSpPr>
        <p:spPr>
          <a:xfrm>
            <a:off x="1206500" y="1079500"/>
            <a:ext cx="21971000" cy="1434949"/>
          </a:xfrm>
          <a:prstGeom prst="rect">
            <a:avLst/>
          </a:prstGeom>
        </p:spPr>
        <p:txBody>
          <a:bodyPr/>
          <a:lstStyle/>
          <a:p>
            <a:r>
              <a:t>Dia­bilds­titel</a:t>
            </a:r>
          </a:p>
        </p:txBody>
      </p:sp>
      <p:sp>
        <p:nvSpPr>
          <p:cNvPr id="100" name="Diabildsundertitel"/>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Diabildsundertitel</a:t>
            </a:r>
          </a:p>
        </p:txBody>
      </p:sp>
      <p:sp>
        <p:nvSpPr>
          <p:cNvPr id="101"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Dagordning">
    <p:spTree>
      <p:nvGrpSpPr>
        <p:cNvPr id="1" name=""/>
        <p:cNvGrpSpPr/>
        <p:nvPr/>
      </p:nvGrpSpPr>
      <p:grpSpPr>
        <a:xfrm>
          <a:off x="0" y="0"/>
          <a:ext cx="0" cy="0"/>
          <a:chOff x="0" y="0"/>
          <a:chExt cx="0" cy="0"/>
        </a:xfrm>
      </p:grpSpPr>
      <p:sp>
        <p:nvSpPr>
          <p:cNvPr id="108" name="Dagordningstitel"/>
          <p:cNvSpPr txBox="1">
            <a:spLocks noGrp="1"/>
          </p:cNvSpPr>
          <p:nvPr>
            <p:ph type="title" hasCustomPrompt="1"/>
          </p:nvPr>
        </p:nvSpPr>
        <p:spPr>
          <a:xfrm>
            <a:off x="1206500" y="1079500"/>
            <a:ext cx="21971000" cy="1435100"/>
          </a:xfrm>
          <a:prstGeom prst="rect">
            <a:avLst/>
          </a:prstGeom>
        </p:spPr>
        <p:txBody>
          <a:bodyPr/>
          <a:lstStyle/>
          <a:p>
            <a:r>
              <a:t>Dag­ordnings­titel</a:t>
            </a:r>
          </a:p>
        </p:txBody>
      </p:sp>
      <p:sp>
        <p:nvSpPr>
          <p:cNvPr id="109" name="Dagordning, undertitel"/>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Dagordning, undertitel</a:t>
            </a:r>
          </a:p>
        </p:txBody>
      </p:sp>
      <p:sp>
        <p:nvSpPr>
          <p:cNvPr id="110" name="Brödtext nivå ett…"/>
          <p:cNvSpPr txBox="1">
            <a:spLocks noGrp="1"/>
          </p:cNvSpPr>
          <p:nvPr>
            <p:ph type="body" idx="1" hasCustomPrompt="1"/>
          </p:nvPr>
        </p:nvSpPr>
        <p:spPr>
          <a:prstGeom prst="rect">
            <a:avLst/>
          </a:prstGeom>
        </p:spPr>
        <p:txBody>
          <a:bodyPr/>
          <a:lstStyle>
            <a:lvl1pPr marL="0" indent="0" defTabSz="825500">
              <a:lnSpc>
                <a:spcPct val="100000"/>
              </a:lnSpc>
              <a:spcBef>
                <a:spcPts val="1800"/>
              </a:spcBef>
              <a:buSzTx/>
              <a:buNone/>
              <a:defRPr sz="5500" spc="-55"/>
            </a:lvl1pPr>
            <a:lvl2pPr marL="0" indent="457200" defTabSz="825500">
              <a:lnSpc>
                <a:spcPct val="100000"/>
              </a:lnSpc>
              <a:spcBef>
                <a:spcPts val="1800"/>
              </a:spcBef>
              <a:buSzTx/>
              <a:buNone/>
              <a:defRPr sz="5500" spc="-55"/>
            </a:lvl2pPr>
            <a:lvl3pPr marL="0" indent="914400" defTabSz="825500">
              <a:lnSpc>
                <a:spcPct val="100000"/>
              </a:lnSpc>
              <a:spcBef>
                <a:spcPts val="1800"/>
              </a:spcBef>
              <a:buSzTx/>
              <a:buNone/>
              <a:defRPr sz="5500" spc="-55"/>
            </a:lvl3pPr>
            <a:lvl4pPr marL="0" indent="1371600" defTabSz="825500">
              <a:lnSpc>
                <a:spcPct val="100000"/>
              </a:lnSpc>
              <a:spcBef>
                <a:spcPts val="1800"/>
              </a:spcBef>
              <a:buSzTx/>
              <a:buNone/>
              <a:defRPr sz="5500" spc="-55"/>
            </a:lvl4pPr>
            <a:lvl5pPr marL="0" indent="1828800" defTabSz="825500">
              <a:lnSpc>
                <a:spcPct val="100000"/>
              </a:lnSpc>
              <a:spcBef>
                <a:spcPts val="1800"/>
              </a:spcBef>
              <a:buSzTx/>
              <a:buNone/>
              <a:defRPr sz="5500" spc="-55"/>
            </a:lvl5pPr>
          </a:lstStyle>
          <a:p>
            <a:r>
              <a:t>Ämnen på dagordningen</a:t>
            </a:r>
          </a:p>
          <a:p>
            <a:pPr lvl="1"/>
            <a:endParaRPr/>
          </a:p>
          <a:p>
            <a:pPr lvl="2"/>
            <a:endParaRPr/>
          </a:p>
          <a:p>
            <a:pPr lvl="3"/>
            <a:endParaRPr/>
          </a:p>
          <a:p>
            <a:pPr lvl="4"/>
            <a:endParaRPr/>
          </a:p>
        </p:txBody>
      </p:sp>
      <p:sp>
        <p:nvSpPr>
          <p:cNvPr id="111"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Uttryck">
    <p:spTree>
      <p:nvGrpSpPr>
        <p:cNvPr id="1" name=""/>
        <p:cNvGrpSpPr/>
        <p:nvPr/>
      </p:nvGrpSpPr>
      <p:grpSpPr>
        <a:xfrm>
          <a:off x="0" y="0"/>
          <a:ext cx="0" cy="0"/>
          <a:chOff x="0" y="0"/>
          <a:chExt cx="0" cy="0"/>
        </a:xfrm>
      </p:grpSpPr>
      <p:sp>
        <p:nvSpPr>
          <p:cNvPr id="118" name="Brödtext nivå ett…"/>
          <p:cNvSpPr txBox="1">
            <a:spLocks noGrp="1"/>
          </p:cNvSpPr>
          <p:nvPr>
            <p:ph type="body" sz="half" idx="1" hasCustomPrompt="1"/>
          </p:nvPr>
        </p:nvSpPr>
        <p:spPr>
          <a:xfrm>
            <a:off x="1206500" y="4920843"/>
            <a:ext cx="21971000" cy="3874314"/>
          </a:xfrm>
          <a:prstGeom prst="rect">
            <a:avLst/>
          </a:prstGeom>
        </p:spPr>
        <p:txBody>
          <a:bodyPr anchor="ctr"/>
          <a:lstStyle>
            <a:lvl1pPr marL="0" indent="0" algn="ctr">
              <a:lnSpc>
                <a:spcPct val="80000"/>
              </a:lnSpc>
              <a:spcBef>
                <a:spcPts val="0"/>
              </a:spcBef>
              <a:buSzTx/>
              <a:buNone/>
              <a:defRPr sz="11600" spc="-232">
                <a:latin typeface="Helvetica Neue Medium"/>
                <a:ea typeface="Helvetica Neue Medium"/>
                <a:cs typeface="Helvetica Neue Medium"/>
                <a:sym typeface="Helvetica Neue Medium"/>
              </a:defRPr>
            </a:lvl1pPr>
            <a:lvl2pPr marL="0" indent="457200" algn="ctr">
              <a:lnSpc>
                <a:spcPct val="80000"/>
              </a:lnSpc>
              <a:spcBef>
                <a:spcPts val="0"/>
              </a:spcBef>
              <a:buSzTx/>
              <a:buNone/>
              <a:defRPr sz="11600" spc="-232">
                <a:latin typeface="Helvetica Neue Medium"/>
                <a:ea typeface="Helvetica Neue Medium"/>
                <a:cs typeface="Helvetica Neue Medium"/>
                <a:sym typeface="Helvetica Neue Medium"/>
              </a:defRPr>
            </a:lvl2pPr>
            <a:lvl3pPr marL="0" indent="914400" algn="ctr">
              <a:lnSpc>
                <a:spcPct val="80000"/>
              </a:lnSpc>
              <a:spcBef>
                <a:spcPts val="0"/>
              </a:spcBef>
              <a:buSzTx/>
              <a:buNone/>
              <a:defRPr sz="11600" spc="-232">
                <a:latin typeface="Helvetica Neue Medium"/>
                <a:ea typeface="Helvetica Neue Medium"/>
                <a:cs typeface="Helvetica Neue Medium"/>
                <a:sym typeface="Helvetica Neue Medium"/>
              </a:defRPr>
            </a:lvl3pPr>
            <a:lvl4pPr marL="0" indent="1371600" algn="ctr">
              <a:lnSpc>
                <a:spcPct val="80000"/>
              </a:lnSpc>
              <a:spcBef>
                <a:spcPts val="0"/>
              </a:spcBef>
              <a:buSzTx/>
              <a:buNone/>
              <a:defRPr sz="11600" spc="-232">
                <a:latin typeface="Helvetica Neue Medium"/>
                <a:ea typeface="Helvetica Neue Medium"/>
                <a:cs typeface="Helvetica Neue Medium"/>
                <a:sym typeface="Helvetica Neue Medium"/>
              </a:defRPr>
            </a:lvl4pPr>
            <a:lvl5pPr marL="0" indent="1828800" algn="ctr">
              <a:lnSpc>
                <a:spcPct val="80000"/>
              </a:lnSpc>
              <a:spcBef>
                <a:spcPts val="0"/>
              </a:spcBef>
              <a:buSzTx/>
              <a:buNone/>
              <a:defRPr sz="11600" spc="-232">
                <a:latin typeface="Helvetica Neue Medium"/>
                <a:ea typeface="Helvetica Neue Medium"/>
                <a:cs typeface="Helvetica Neue Medium"/>
                <a:sym typeface="Helvetica Neue Medium"/>
              </a:defRPr>
            </a:lvl5pPr>
          </a:lstStyle>
          <a:p>
            <a:r>
              <a:t>Uttryck</a:t>
            </a:r>
          </a:p>
          <a:p>
            <a:pPr lvl="1"/>
            <a:endParaRPr/>
          </a:p>
          <a:p>
            <a:pPr lvl="2"/>
            <a:endParaRPr/>
          </a:p>
          <a:p>
            <a:pPr lvl="3"/>
            <a:endParaRPr/>
          </a:p>
          <a:p>
            <a:pPr lvl="4"/>
            <a:endParaRPr/>
          </a:p>
        </p:txBody>
      </p:sp>
      <p:sp>
        <p:nvSpPr>
          <p:cNvPr id="119"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Stort faktum">
    <p:spTree>
      <p:nvGrpSpPr>
        <p:cNvPr id="1" name=""/>
        <p:cNvGrpSpPr/>
        <p:nvPr/>
      </p:nvGrpSpPr>
      <p:grpSpPr>
        <a:xfrm>
          <a:off x="0" y="0"/>
          <a:ext cx="0" cy="0"/>
          <a:chOff x="0" y="0"/>
          <a:chExt cx="0" cy="0"/>
        </a:xfrm>
      </p:grpSpPr>
      <p:sp>
        <p:nvSpPr>
          <p:cNvPr id="126" name="Brödtext nivå ett…"/>
          <p:cNvSpPr txBox="1">
            <a:spLocks noGrp="1"/>
          </p:cNvSpPr>
          <p:nvPr>
            <p:ph type="body" idx="1" hasCustomPrompt="1"/>
          </p:nvPr>
        </p:nvSpPr>
        <p:spPr>
          <a:xfrm>
            <a:off x="1206500" y="1075927"/>
            <a:ext cx="21971000" cy="7241584"/>
          </a:xfrm>
          <a:prstGeom prst="rect">
            <a:avLst/>
          </a:prstGeom>
        </p:spPr>
        <p:txBody>
          <a:bodyPr anchor="b"/>
          <a:lstStyle>
            <a:lvl1pPr marL="0" indent="0" algn="ctr">
              <a:lnSpc>
                <a:spcPct val="80000"/>
              </a:lnSpc>
              <a:spcBef>
                <a:spcPts val="0"/>
              </a:spcBef>
              <a:buSzTx/>
              <a:buNone/>
              <a:defRPr sz="25000" b="1" spc="-250"/>
            </a:lvl1pPr>
            <a:lvl2pPr marL="0" indent="457200" algn="ctr">
              <a:lnSpc>
                <a:spcPct val="80000"/>
              </a:lnSpc>
              <a:spcBef>
                <a:spcPts val="0"/>
              </a:spcBef>
              <a:buSzTx/>
              <a:buNone/>
              <a:defRPr sz="25000" b="1" spc="-250"/>
            </a:lvl2pPr>
            <a:lvl3pPr marL="0" indent="914400" algn="ctr">
              <a:lnSpc>
                <a:spcPct val="80000"/>
              </a:lnSpc>
              <a:spcBef>
                <a:spcPts val="0"/>
              </a:spcBef>
              <a:buSzTx/>
              <a:buNone/>
              <a:defRPr sz="25000" b="1" spc="-250"/>
            </a:lvl3pPr>
            <a:lvl4pPr marL="0" indent="1371600" algn="ctr">
              <a:lnSpc>
                <a:spcPct val="80000"/>
              </a:lnSpc>
              <a:spcBef>
                <a:spcPts val="0"/>
              </a:spcBef>
              <a:buSzTx/>
              <a:buNone/>
              <a:defRPr sz="25000" b="1" spc="-250"/>
            </a:lvl4pPr>
            <a:lvl5pPr marL="0" indent="1828800" algn="ctr">
              <a:lnSpc>
                <a:spcPct val="80000"/>
              </a:lnSpc>
              <a:spcBef>
                <a:spcPts val="0"/>
              </a:spcBef>
              <a:buSzTx/>
              <a:buNone/>
              <a:defRPr sz="25000" b="1" spc="-250"/>
            </a:lvl5pPr>
          </a:lstStyle>
          <a:p>
            <a:r>
              <a:t>100 %</a:t>
            </a:r>
          </a:p>
          <a:p>
            <a:pPr lvl="1"/>
            <a:endParaRPr/>
          </a:p>
          <a:p>
            <a:pPr lvl="2"/>
            <a:endParaRPr/>
          </a:p>
          <a:p>
            <a:pPr lvl="3"/>
            <a:endParaRPr/>
          </a:p>
          <a:p>
            <a:pPr lvl="4"/>
            <a:endParaRPr/>
          </a:p>
        </p:txBody>
      </p:sp>
      <p:sp>
        <p:nvSpPr>
          <p:cNvPr id="127" name="Faktainformation"/>
          <p:cNvSpPr txBox="1">
            <a:spLocks noGrp="1"/>
          </p:cNvSpPr>
          <p:nvPr>
            <p:ph type="body" sz="quarter" idx="21" hasCustomPrompt="1"/>
          </p:nvPr>
        </p:nvSpPr>
        <p:spPr>
          <a:xfrm>
            <a:off x="1206500" y="8262180"/>
            <a:ext cx="21971000" cy="934780"/>
          </a:xfrm>
          <a:prstGeom prst="rect">
            <a:avLst/>
          </a:prstGeom>
        </p:spPr>
        <p:txBody>
          <a:bodyPr lIns="45719" tIns="45719" rIns="45719" bIns="45719"/>
          <a:lstStyle>
            <a:lvl1pPr marL="0" indent="0" algn="ctr" defTabSz="825500">
              <a:lnSpc>
                <a:spcPct val="100000"/>
              </a:lnSpc>
              <a:spcBef>
                <a:spcPts val="0"/>
              </a:spcBef>
              <a:buSzTx/>
              <a:buNone/>
              <a:defRPr sz="5500" b="1"/>
            </a:lvl1pPr>
          </a:lstStyle>
          <a:p>
            <a:r>
              <a:t>Faktainformation</a:t>
            </a:r>
          </a:p>
        </p:txBody>
      </p:sp>
      <p:sp>
        <p:nvSpPr>
          <p:cNvPr id="128"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Citat">
    <p:spTree>
      <p:nvGrpSpPr>
        <p:cNvPr id="1" name=""/>
        <p:cNvGrpSpPr/>
        <p:nvPr/>
      </p:nvGrpSpPr>
      <p:grpSpPr>
        <a:xfrm>
          <a:off x="0" y="0"/>
          <a:ext cx="0" cy="0"/>
          <a:chOff x="0" y="0"/>
          <a:chExt cx="0" cy="0"/>
        </a:xfrm>
      </p:grpSpPr>
      <p:sp>
        <p:nvSpPr>
          <p:cNvPr id="135" name="Tillskrivning"/>
          <p:cNvSpPr txBox="1">
            <a:spLocks noGrp="1"/>
          </p:cNvSpPr>
          <p:nvPr>
            <p:ph type="body" sz="quarter" idx="21" hasCustomPrompt="1"/>
          </p:nvPr>
        </p:nvSpPr>
        <p:spPr>
          <a:xfrm>
            <a:off x="2430025" y="10675453"/>
            <a:ext cx="20200052"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Tillskrivning</a:t>
            </a:r>
          </a:p>
        </p:txBody>
      </p:sp>
      <p:sp>
        <p:nvSpPr>
          <p:cNvPr id="136" name="Brödtext nivå ett…"/>
          <p:cNvSpPr txBox="1">
            <a:spLocks noGrp="1"/>
          </p:cNvSpPr>
          <p:nvPr>
            <p:ph type="body" sz="half" idx="1" hasCustomPrompt="1"/>
          </p:nvPr>
        </p:nvSpPr>
        <p:spPr>
          <a:xfrm>
            <a:off x="1753923" y="4939860"/>
            <a:ext cx="20876154" cy="3836280"/>
          </a:xfrm>
          <a:prstGeom prst="rect">
            <a:avLst/>
          </a:prstGeom>
        </p:spPr>
        <p:txBody>
          <a:bodyPr/>
          <a:lstStyle>
            <a:lvl1pPr marL="638923" indent="-469900">
              <a:spcBef>
                <a:spcPts val="0"/>
              </a:spcBef>
              <a:buSzTx/>
              <a:buNone/>
              <a:defRPr sz="8500" spc="-170">
                <a:latin typeface="Helvetica Neue Medium"/>
                <a:ea typeface="Helvetica Neue Medium"/>
                <a:cs typeface="Helvetica Neue Medium"/>
                <a:sym typeface="Helvetica Neue Medium"/>
              </a:defRPr>
            </a:lvl1pPr>
            <a:lvl2pPr marL="638923" indent="-12700">
              <a:spcBef>
                <a:spcPts val="0"/>
              </a:spcBef>
              <a:buSzTx/>
              <a:buNone/>
              <a:defRPr sz="8500" spc="-170">
                <a:latin typeface="Helvetica Neue Medium"/>
                <a:ea typeface="Helvetica Neue Medium"/>
                <a:cs typeface="Helvetica Neue Medium"/>
                <a:sym typeface="Helvetica Neue Medium"/>
              </a:defRPr>
            </a:lvl2pPr>
            <a:lvl3pPr marL="638923" indent="444500">
              <a:spcBef>
                <a:spcPts val="0"/>
              </a:spcBef>
              <a:buSzTx/>
              <a:buNone/>
              <a:defRPr sz="8500" spc="-170">
                <a:latin typeface="Helvetica Neue Medium"/>
                <a:ea typeface="Helvetica Neue Medium"/>
                <a:cs typeface="Helvetica Neue Medium"/>
                <a:sym typeface="Helvetica Neue Medium"/>
              </a:defRPr>
            </a:lvl3pPr>
            <a:lvl4pPr marL="638923" indent="901700">
              <a:spcBef>
                <a:spcPts val="0"/>
              </a:spcBef>
              <a:buSzTx/>
              <a:buNone/>
              <a:defRPr sz="8500" spc="-170">
                <a:latin typeface="Helvetica Neue Medium"/>
                <a:ea typeface="Helvetica Neue Medium"/>
                <a:cs typeface="Helvetica Neue Medium"/>
                <a:sym typeface="Helvetica Neue Medium"/>
              </a:defRPr>
            </a:lvl4pPr>
            <a:lvl5pPr marL="638923" indent="1358900">
              <a:spcBef>
                <a:spcPts val="0"/>
              </a:spcBef>
              <a:buSzTx/>
              <a:buNone/>
              <a:defRPr sz="8500" spc="-170">
                <a:latin typeface="Helvetica Neue Medium"/>
                <a:ea typeface="Helvetica Neue Medium"/>
                <a:cs typeface="Helvetica Neue Medium"/>
                <a:sym typeface="Helvetica Neue Medium"/>
              </a:defRPr>
            </a:lvl5pPr>
          </a:lstStyle>
          <a:p>
            <a:r>
              <a:t>”Viktigt citat”</a:t>
            </a:r>
          </a:p>
          <a:p>
            <a:pPr lvl="1"/>
            <a:endParaRPr/>
          </a:p>
          <a:p>
            <a:pPr lvl="2"/>
            <a:endParaRPr/>
          </a:p>
          <a:p>
            <a:pPr lvl="3"/>
            <a:endParaRPr/>
          </a:p>
          <a:p>
            <a:pPr lvl="4"/>
            <a:endParaRPr/>
          </a:p>
        </p:txBody>
      </p:sp>
      <p:sp>
        <p:nvSpPr>
          <p:cNvPr id="137"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Foto – 3 per sida">
    <p:spTree>
      <p:nvGrpSpPr>
        <p:cNvPr id="1" name=""/>
        <p:cNvGrpSpPr/>
        <p:nvPr/>
      </p:nvGrpSpPr>
      <p:grpSpPr>
        <a:xfrm>
          <a:off x="0" y="0"/>
          <a:ext cx="0" cy="0"/>
          <a:chOff x="0" y="0"/>
          <a:chExt cx="0" cy="0"/>
        </a:xfrm>
      </p:grpSpPr>
      <p:sp>
        <p:nvSpPr>
          <p:cNvPr id="144" name="Skål med sallad med stekt ris, kokta ägg och ätpinnar"/>
          <p:cNvSpPr>
            <a:spLocks noGrp="1"/>
          </p:cNvSpPr>
          <p:nvPr>
            <p:ph type="pic" sz="quarter" idx="21"/>
          </p:nvPr>
        </p:nvSpPr>
        <p:spPr>
          <a:xfrm>
            <a:off x="15760700" y="1016000"/>
            <a:ext cx="7439099" cy="5949678"/>
          </a:xfrm>
          <a:prstGeom prst="rect">
            <a:avLst/>
          </a:prstGeom>
        </p:spPr>
        <p:txBody>
          <a:bodyPr lIns="91439" tIns="45719" rIns="91439" bIns="45719">
            <a:noAutofit/>
          </a:bodyPr>
          <a:lstStyle/>
          <a:p>
            <a:endParaRPr/>
          </a:p>
        </p:txBody>
      </p:sp>
      <p:sp>
        <p:nvSpPr>
          <p:cNvPr id="145" name="Skål med laxkakor, sallad och hummus "/>
          <p:cNvSpPr>
            <a:spLocks noGrp="1"/>
          </p:cNvSpPr>
          <p:nvPr>
            <p:ph type="pic" sz="half" idx="22"/>
          </p:nvPr>
        </p:nvSpPr>
        <p:spPr>
          <a:xfrm>
            <a:off x="13500100" y="3978275"/>
            <a:ext cx="10439400" cy="12150181"/>
          </a:xfrm>
          <a:prstGeom prst="rect">
            <a:avLst/>
          </a:prstGeom>
        </p:spPr>
        <p:txBody>
          <a:bodyPr lIns="91439" tIns="45719" rIns="91439" bIns="45719">
            <a:noAutofit/>
          </a:bodyPr>
          <a:lstStyle/>
          <a:p>
            <a:endParaRPr/>
          </a:p>
        </p:txBody>
      </p:sp>
      <p:sp>
        <p:nvSpPr>
          <p:cNvPr id="146" name="Skål med pappardellepasta med persiljesmör, rostade hasselnötter och hyvlad parmesanost"/>
          <p:cNvSpPr>
            <a:spLocks noGrp="1"/>
          </p:cNvSpPr>
          <p:nvPr>
            <p:ph type="pic" idx="23"/>
          </p:nvPr>
        </p:nvSpPr>
        <p:spPr>
          <a:xfrm>
            <a:off x="-139700" y="495300"/>
            <a:ext cx="16611600" cy="12458700"/>
          </a:xfrm>
          <a:prstGeom prst="rect">
            <a:avLst/>
          </a:prstGeom>
        </p:spPr>
        <p:txBody>
          <a:bodyPr lIns="91439" tIns="45719" rIns="91439" bIns="45719">
            <a:noAutofit/>
          </a:bodyPr>
          <a:lstStyle/>
          <a:p>
            <a:endParaRPr/>
          </a:p>
        </p:txBody>
      </p:sp>
      <p:sp>
        <p:nvSpPr>
          <p:cNvPr id="147"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Bild">
    <p:spTree>
      <p:nvGrpSpPr>
        <p:cNvPr id="1" name=""/>
        <p:cNvGrpSpPr/>
        <p:nvPr/>
      </p:nvGrpSpPr>
      <p:grpSpPr>
        <a:xfrm>
          <a:off x="0" y="0"/>
          <a:ext cx="0" cy="0"/>
          <a:chOff x="0" y="0"/>
          <a:chExt cx="0" cy="0"/>
        </a:xfrm>
      </p:grpSpPr>
      <p:sp>
        <p:nvSpPr>
          <p:cNvPr id="154" name="skål med sallad med stekt ris, kokta ägg och ätpinnar"/>
          <p:cNvSpPr>
            <a:spLocks noGrp="1"/>
          </p:cNvSpPr>
          <p:nvPr>
            <p:ph type="pic" idx="21"/>
          </p:nvPr>
        </p:nvSpPr>
        <p:spPr>
          <a:xfrm>
            <a:off x="-1333500" y="-5524500"/>
            <a:ext cx="27051000" cy="21640800"/>
          </a:xfrm>
          <a:prstGeom prst="rect">
            <a:avLst/>
          </a:prstGeom>
        </p:spPr>
        <p:txBody>
          <a:bodyPr lIns="91439" tIns="45719" rIns="91439" bIns="45719">
            <a:noAutofit/>
          </a:bodyPr>
          <a:lstStyle/>
          <a:p>
            <a:endParaRPr/>
          </a:p>
        </p:txBody>
      </p:sp>
      <p:sp>
        <p:nvSpPr>
          <p:cNvPr id="155" name="Diabildsnumm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Tom">
    <p:spTree>
      <p:nvGrpSpPr>
        <p:cNvPr id="1" name=""/>
        <p:cNvGrpSpPr/>
        <p:nvPr/>
      </p:nvGrpSpPr>
      <p:grpSpPr>
        <a:xfrm>
          <a:off x="0" y="0"/>
          <a:ext cx="0" cy="0"/>
          <a:chOff x="0" y="0"/>
          <a:chExt cx="0" cy="0"/>
        </a:xfrm>
      </p:grpSpPr>
      <p:sp>
        <p:nvSpPr>
          <p:cNvPr id="162"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 (kopia) 2">
    <p:spTree>
      <p:nvGrpSpPr>
        <p:cNvPr id="1" name=""/>
        <p:cNvGrpSpPr/>
        <p:nvPr/>
      </p:nvGrpSpPr>
      <p:grpSpPr>
        <a:xfrm>
          <a:off x="0" y="0"/>
          <a:ext cx="0" cy="0"/>
          <a:chOff x="0" y="0"/>
          <a:chExt cx="0" cy="0"/>
        </a:xfrm>
      </p:grpSpPr>
      <p:pic>
        <p:nvPicPr>
          <p:cNvPr id="3" name="Bild" descr="Bild">
            <a:extLst>
              <a:ext uri="{FF2B5EF4-FFF2-40B4-BE49-F238E27FC236}">
                <a16:creationId xmlns:a16="http://schemas.microsoft.com/office/drawing/2014/main" id="{8C46E4DD-A103-937C-7C0C-E95146758FDB}"/>
              </a:ext>
            </a:extLst>
          </p:cNvPr>
          <p:cNvPicPr>
            <a:picLocks noChangeAspect="1"/>
          </p:cNvPicPr>
          <p:nvPr userDrawn="1"/>
        </p:nvPicPr>
        <p:blipFill>
          <a:blip r:embed="rId2"/>
          <a:stretch>
            <a:fillRect/>
          </a:stretch>
        </p:blipFill>
        <p:spPr>
          <a:xfrm>
            <a:off x="1166487" y="11295194"/>
            <a:ext cx="2321284" cy="1679378"/>
          </a:xfrm>
          <a:prstGeom prst="rect">
            <a:avLst/>
          </a:prstGeom>
          <a:ln w="12700">
            <a:miter lim="400000"/>
          </a:ln>
        </p:spPr>
      </p:pic>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1 (kopia) 2">
    <p:spTree>
      <p:nvGrpSpPr>
        <p:cNvPr id="1" name=""/>
        <p:cNvGrpSpPr/>
        <p:nvPr/>
      </p:nvGrpSpPr>
      <p:grpSpPr>
        <a:xfrm>
          <a:off x="0" y="0"/>
          <a:ext cx="0" cy="0"/>
          <a:chOff x="0" y="0"/>
          <a:chExt cx="0" cy="0"/>
        </a:xfrm>
      </p:grpSpPr>
      <p:pic>
        <p:nvPicPr>
          <p:cNvPr id="3" name="Bild" descr="Bild">
            <a:extLst>
              <a:ext uri="{FF2B5EF4-FFF2-40B4-BE49-F238E27FC236}">
                <a16:creationId xmlns:a16="http://schemas.microsoft.com/office/drawing/2014/main" id="{8C46E4DD-A103-937C-7C0C-E95146758FDB}"/>
              </a:ext>
            </a:extLst>
          </p:cNvPr>
          <p:cNvPicPr>
            <a:picLocks noChangeAspect="1"/>
          </p:cNvPicPr>
          <p:nvPr userDrawn="1"/>
        </p:nvPicPr>
        <p:blipFill>
          <a:blip r:embed="rId2"/>
          <a:stretch>
            <a:fillRect/>
          </a:stretch>
        </p:blipFill>
        <p:spPr>
          <a:xfrm>
            <a:off x="21049370" y="11295194"/>
            <a:ext cx="2321284" cy="1679378"/>
          </a:xfrm>
          <a:prstGeom prst="rect">
            <a:avLst/>
          </a:prstGeom>
          <a:ln w="12700">
            <a:miter lim="400000"/>
          </a:ln>
        </p:spPr>
      </p:pic>
    </p:spTree>
    <p:extLst>
      <p:ext uri="{BB962C8B-B14F-4D97-AF65-F5344CB8AC3E}">
        <p14:creationId xmlns:p14="http://schemas.microsoft.com/office/powerpoint/2010/main" val="3858219047"/>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11C3E"/>
        </a:solidFill>
        <a:effectLst/>
      </p:bgPr>
    </p:bg>
    <p:spTree>
      <p:nvGrpSpPr>
        <p:cNvPr id="1" name=""/>
        <p:cNvGrpSpPr/>
        <p:nvPr/>
      </p:nvGrpSpPr>
      <p:grpSpPr>
        <a:xfrm>
          <a:off x="0" y="0"/>
          <a:ext cx="0" cy="0"/>
          <a:chOff x="0" y="0"/>
          <a:chExt cx="0" cy="0"/>
        </a:xfrm>
      </p:grpSpPr>
      <p:sp>
        <p:nvSpPr>
          <p:cNvPr id="2" name="Diabildstitel"/>
          <p:cNvSpPr txBox="1">
            <a:spLocks noGrp="1"/>
          </p:cNvSpPr>
          <p:nvPr>
            <p:ph type="title" hasCustomPrompt="1"/>
          </p:nvPr>
        </p:nvSpPr>
        <p:spPr>
          <a:xfrm>
            <a:off x="1206500" y="1079500"/>
            <a:ext cx="21971000" cy="14331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Dia­bilds­titel</a:t>
            </a:r>
          </a:p>
        </p:txBody>
      </p:sp>
      <p:sp>
        <p:nvSpPr>
          <p:cNvPr id="3" name="Brödtext nivå ett…"/>
          <p:cNvSpPr txBox="1">
            <a:spLocks noGrp="1"/>
          </p:cNvSpPr>
          <p:nvPr>
            <p:ph type="body" idx="1" hasCustomPrompt="1"/>
          </p:nvPr>
        </p:nvSpPr>
        <p:spPr>
          <a:xfrm>
            <a:off x="1206500" y="4248504"/>
            <a:ext cx="21971000" cy="82560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Diabildspunkttext</a:t>
            </a:r>
          </a:p>
          <a:p>
            <a:pPr lvl="1"/>
            <a:endParaRPr/>
          </a:p>
          <a:p>
            <a:pPr lvl="2"/>
            <a:endParaRPr/>
          </a:p>
          <a:p>
            <a:pPr lvl="3"/>
            <a:endParaRPr/>
          </a:p>
          <a:p>
            <a:pPr lvl="4"/>
            <a:endParaRPr/>
          </a:p>
        </p:txBody>
      </p:sp>
      <p:sp>
        <p:nvSpPr>
          <p:cNvPr id="4" name="Diabildsnummer"/>
          <p:cNvSpPr txBox="1">
            <a:spLocks noGrp="1"/>
          </p:cNvSpPr>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algn="ctr" defTabSz="584200">
              <a:lnSpc>
                <a:spcPct val="100000"/>
              </a:lnSpc>
              <a:spcBef>
                <a:spcPts val="0"/>
              </a:spcBef>
              <a:defRPr sz="1800"/>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7" r:id="rId18"/>
    <p:sldLayoutId id="2147483668" r:id="rId19"/>
  </p:sldLayoutIdLst>
  <p:transition spd="med"/>
  <p:txStyles>
    <p:title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3" Type="http://schemas.openxmlformats.org/officeDocument/2006/relationships/image" Target="../media/image10.pn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17.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5" Type="http://schemas.openxmlformats.org/officeDocument/2006/relationships/image" Target="../media/image21.png"/><Relationship Id="rId10" Type="http://schemas.openxmlformats.org/officeDocument/2006/relationships/image" Target="../media/image16.png"/><Relationship Id="rId4" Type="http://schemas.openxmlformats.org/officeDocument/2006/relationships/image" Target="../media/image4.png"/><Relationship Id="rId9" Type="http://schemas.openxmlformats.org/officeDocument/2006/relationships/image" Target="../media/image15.png"/><Relationship Id="rId14" Type="http://schemas.openxmlformats.org/officeDocument/2006/relationships/image" Target="../media/image2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B308EB-8677-957D-0A5F-E29115B9920A}"/>
            </a:ext>
          </a:extLst>
        </p:cNvPr>
        <p:cNvGrpSpPr/>
        <p:nvPr/>
      </p:nvGrpSpPr>
      <p:grpSpPr>
        <a:xfrm>
          <a:off x="0" y="0"/>
          <a:ext cx="0" cy="0"/>
          <a:chOff x="0" y="0"/>
          <a:chExt cx="0" cy="0"/>
        </a:xfrm>
      </p:grpSpPr>
      <p:pic>
        <p:nvPicPr>
          <p:cNvPr id="7" name="Bildobjekt 6">
            <a:extLst>
              <a:ext uri="{FF2B5EF4-FFF2-40B4-BE49-F238E27FC236}">
                <a16:creationId xmlns:a16="http://schemas.microsoft.com/office/drawing/2014/main" id="{3217E5CC-14A7-2C39-43A5-79D8C85BCC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4384000" cy="13716000"/>
          </a:xfrm>
          <a:prstGeom prst="rect">
            <a:avLst/>
          </a:prstGeom>
        </p:spPr>
      </p:pic>
      <p:sp>
        <p:nvSpPr>
          <p:cNvPr id="9" name="Motståndskraft 2026">
            <a:extLst>
              <a:ext uri="{FF2B5EF4-FFF2-40B4-BE49-F238E27FC236}">
                <a16:creationId xmlns:a16="http://schemas.microsoft.com/office/drawing/2014/main" id="{6FCCDE63-D19E-E968-2B34-428EA298732B}"/>
              </a:ext>
            </a:extLst>
          </p:cNvPr>
          <p:cNvSpPr txBox="1"/>
          <p:nvPr/>
        </p:nvSpPr>
        <p:spPr>
          <a:xfrm>
            <a:off x="1293235" y="9170143"/>
            <a:ext cx="17216438" cy="3137116"/>
          </a:xfrm>
          <a:prstGeom prst="rect">
            <a:avLst/>
          </a:prstGeom>
          <a:ln w="12700">
            <a:miter lim="400000"/>
          </a:ln>
          <a:effectLst>
            <a:outerShdw blurRad="1016000" dir="5400000" rotWithShape="0">
              <a:srgbClr val="5B524A">
                <a:alpha val="86908"/>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355600">
              <a:lnSpc>
                <a:spcPct val="100000"/>
              </a:lnSpc>
              <a:spcBef>
                <a:spcPts val="0"/>
              </a:spcBef>
              <a:defRPr sz="11000">
                <a:solidFill>
                  <a:srgbClr val="FFFFFF"/>
                </a:solidFill>
                <a:latin typeface="Mona Sans Black"/>
                <a:ea typeface="Mona Sans Black"/>
                <a:cs typeface="Mona Sans Black"/>
                <a:sym typeface="Mona Sans Black"/>
              </a:defRPr>
            </a:lvl1pPr>
          </a:lstStyle>
          <a:p>
            <a:r>
              <a:rPr lang="sv-SE" sz="12000" b="1" dirty="0"/>
              <a:t>Här byggs Sveriges motståndskraft!</a:t>
            </a:r>
            <a:endParaRPr lang="sv-SE" sz="12000" dirty="0"/>
          </a:p>
        </p:txBody>
      </p:sp>
    </p:spTree>
    <p:extLst>
      <p:ext uri="{BB962C8B-B14F-4D97-AF65-F5344CB8AC3E}">
        <p14:creationId xmlns:p14="http://schemas.microsoft.com/office/powerpoint/2010/main" val="564856117"/>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C0378-77C7-A7FC-0A06-4760DD900625}"/>
            </a:ext>
          </a:extLst>
        </p:cNvPr>
        <p:cNvGrpSpPr/>
        <p:nvPr/>
      </p:nvGrpSpPr>
      <p:grpSpPr>
        <a:xfrm>
          <a:off x="0" y="0"/>
          <a:ext cx="0" cy="0"/>
          <a:chOff x="0" y="0"/>
          <a:chExt cx="0" cy="0"/>
        </a:xfrm>
      </p:grpSpPr>
      <p:pic>
        <p:nvPicPr>
          <p:cNvPr id="3" name="Bildobjekt 2">
            <a:extLst>
              <a:ext uri="{FF2B5EF4-FFF2-40B4-BE49-F238E27FC236}">
                <a16:creationId xmlns:a16="http://schemas.microsoft.com/office/drawing/2014/main" id="{71C246C3-C9B1-FD81-1451-D0363ED89F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4384000" cy="13716000"/>
          </a:xfrm>
          <a:prstGeom prst="rect">
            <a:avLst/>
          </a:prstGeom>
        </p:spPr>
      </p:pic>
      <p:sp>
        <p:nvSpPr>
          <p:cNvPr id="9" name="Motståndskraft 2026">
            <a:extLst>
              <a:ext uri="{FF2B5EF4-FFF2-40B4-BE49-F238E27FC236}">
                <a16:creationId xmlns:a16="http://schemas.microsoft.com/office/drawing/2014/main" id="{74459C9F-37BC-A13F-6304-B7272AA70098}"/>
              </a:ext>
            </a:extLst>
          </p:cNvPr>
          <p:cNvSpPr txBox="1"/>
          <p:nvPr/>
        </p:nvSpPr>
        <p:spPr>
          <a:xfrm>
            <a:off x="1293235" y="9170143"/>
            <a:ext cx="17216438" cy="3137116"/>
          </a:xfrm>
          <a:prstGeom prst="rect">
            <a:avLst/>
          </a:prstGeom>
          <a:ln w="12700">
            <a:miter lim="400000"/>
          </a:ln>
          <a:effectLst>
            <a:outerShdw blurRad="1016000" dir="5400000" rotWithShape="0">
              <a:srgbClr val="5B524A">
                <a:alpha val="86908"/>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355600">
              <a:lnSpc>
                <a:spcPct val="100000"/>
              </a:lnSpc>
              <a:spcBef>
                <a:spcPts val="0"/>
              </a:spcBef>
              <a:defRPr sz="11000">
                <a:solidFill>
                  <a:srgbClr val="FFFFFF"/>
                </a:solidFill>
                <a:latin typeface="Mona Sans Black"/>
                <a:ea typeface="Mona Sans Black"/>
                <a:cs typeface="Mona Sans Black"/>
                <a:sym typeface="Mona Sans Black"/>
              </a:defRPr>
            </a:lvl1pPr>
          </a:lstStyle>
          <a:p>
            <a:r>
              <a:rPr lang="sv-SE" sz="12000" b="1" dirty="0"/>
              <a:t>Här byggs Sveriges motståndskraft!</a:t>
            </a:r>
            <a:endParaRPr lang="sv-SE" sz="12000" dirty="0"/>
          </a:p>
        </p:txBody>
      </p:sp>
    </p:spTree>
    <p:extLst>
      <p:ext uri="{BB962C8B-B14F-4D97-AF65-F5344CB8AC3E}">
        <p14:creationId xmlns:p14="http://schemas.microsoft.com/office/powerpoint/2010/main" val="527375195"/>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C2C23-869C-0DB8-1FB3-A96F8146114A}"/>
            </a:ext>
          </a:extLst>
        </p:cNvPr>
        <p:cNvGrpSpPr/>
        <p:nvPr/>
      </p:nvGrpSpPr>
      <p:grpSpPr>
        <a:xfrm>
          <a:off x="0" y="0"/>
          <a:ext cx="0" cy="0"/>
          <a:chOff x="0" y="0"/>
          <a:chExt cx="0" cy="0"/>
        </a:xfrm>
      </p:grpSpPr>
      <p:sp>
        <p:nvSpPr>
          <p:cNvPr id="4" name="Övningar/diskussionförslag:">
            <a:extLst>
              <a:ext uri="{FF2B5EF4-FFF2-40B4-BE49-F238E27FC236}">
                <a16:creationId xmlns:a16="http://schemas.microsoft.com/office/drawing/2014/main" id="{787E29B5-4491-D6CC-2B75-EFADE7AE0487}"/>
              </a:ext>
            </a:extLst>
          </p:cNvPr>
          <p:cNvSpPr txBox="1"/>
          <p:nvPr/>
        </p:nvSpPr>
        <p:spPr>
          <a:xfrm>
            <a:off x="1085918" y="1406188"/>
            <a:ext cx="15159425" cy="13336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defTabSz="355600">
              <a:lnSpc>
                <a:spcPct val="100000"/>
              </a:lnSpc>
              <a:spcBef>
                <a:spcPts val="0"/>
              </a:spcBef>
              <a:defRPr sz="8000">
                <a:solidFill>
                  <a:srgbClr val="FFFFFF"/>
                </a:solidFill>
                <a:latin typeface="Mona Sans Black"/>
                <a:ea typeface="Mona Sans Black"/>
                <a:cs typeface="Mona Sans Black"/>
                <a:sym typeface="Mona Sans Black"/>
              </a:defRPr>
            </a:lvl1pPr>
          </a:lstStyle>
          <a:p>
            <a:r>
              <a:rPr lang="sv-SE" b="1" dirty="0"/>
              <a:t>Bakgrund</a:t>
            </a:r>
            <a:endParaRPr lang="LID65535" noProof="1"/>
          </a:p>
        </p:txBody>
      </p:sp>
      <p:sp>
        <p:nvSpPr>
          <p:cNvPr id="5" name="Till arbetsgruppen:…">
            <a:extLst>
              <a:ext uri="{FF2B5EF4-FFF2-40B4-BE49-F238E27FC236}">
                <a16:creationId xmlns:a16="http://schemas.microsoft.com/office/drawing/2014/main" id="{975C7A17-87A1-74EB-A676-0B8AF629E911}"/>
              </a:ext>
            </a:extLst>
          </p:cNvPr>
          <p:cNvSpPr txBox="1"/>
          <p:nvPr/>
        </p:nvSpPr>
        <p:spPr>
          <a:xfrm>
            <a:off x="1166485" y="3025058"/>
            <a:ext cx="13436205" cy="72968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defTabSz="355600">
              <a:lnSpc>
                <a:spcPct val="100000"/>
              </a:lnSpc>
              <a:spcBef>
                <a:spcPts val="2100"/>
              </a:spcBef>
              <a:defRPr sz="5000">
                <a:solidFill>
                  <a:srgbClr val="FFFFFF"/>
                </a:solidFill>
                <a:latin typeface="Mona Sans Black"/>
                <a:ea typeface="Mona Sans Black"/>
                <a:cs typeface="Mona Sans Black"/>
                <a:sym typeface="Mona Sans Black"/>
              </a:defRPr>
            </a:pPr>
            <a:r>
              <a:rPr lang="sv-SE" noProof="1">
                <a:latin typeface="Mona Sans Light" pitchFamily="2" charset="77"/>
              </a:rPr>
              <a:t>2026 fick Mediemyndigheten i uppdrag av regeringen att genomföra en informations-insats riktad till de som jobbar med frågor kopplade till läsning och medie- och informationskunnighet (MIK). </a:t>
            </a:r>
          </a:p>
          <a:p>
            <a:pPr defTabSz="355600">
              <a:lnSpc>
                <a:spcPct val="100000"/>
              </a:lnSpc>
              <a:spcBef>
                <a:spcPts val="2100"/>
              </a:spcBef>
              <a:defRPr sz="5000">
                <a:solidFill>
                  <a:srgbClr val="FFFFFF"/>
                </a:solidFill>
                <a:latin typeface="Mona Sans Black"/>
                <a:ea typeface="Mona Sans Black"/>
                <a:cs typeface="Mona Sans Black"/>
                <a:sym typeface="Mona Sans Black"/>
              </a:defRPr>
            </a:pPr>
            <a:r>
              <a:rPr lang="sv-SE" noProof="1">
                <a:latin typeface="Mona Sans Light" pitchFamily="2" charset="77"/>
              </a:rPr>
              <a:t>Insatsen handlar om att lyfta vikten </a:t>
            </a:r>
            <a:br>
              <a:rPr lang="sv-SE" noProof="1">
                <a:latin typeface="Mona Sans Light" pitchFamily="2" charset="77"/>
              </a:rPr>
            </a:br>
            <a:r>
              <a:rPr lang="sv-SE" noProof="1">
                <a:latin typeface="Mona Sans Light" pitchFamily="2" charset="77"/>
              </a:rPr>
              <a:t>av läsförmåga och MIK för en stärkt motståndskraft mot bland annat desinformation och otillbörlig påverkan. </a:t>
            </a:r>
            <a:endParaRPr lang="LID65535" noProof="1">
              <a:latin typeface="Mona Sans Light" pitchFamily="2" charset="77"/>
              <a:ea typeface="Mona Sans Light"/>
              <a:cs typeface="Mona Sans Light"/>
              <a:sym typeface="Mona Sans Light"/>
            </a:endParaRPr>
          </a:p>
        </p:txBody>
      </p:sp>
      <p:sp>
        <p:nvSpPr>
          <p:cNvPr id="10" name="Ellips 9">
            <a:extLst>
              <a:ext uri="{FF2B5EF4-FFF2-40B4-BE49-F238E27FC236}">
                <a16:creationId xmlns:a16="http://schemas.microsoft.com/office/drawing/2014/main" id="{67B2D674-9EC8-2999-3F19-61C726AAA4EF}"/>
              </a:ext>
            </a:extLst>
          </p:cNvPr>
          <p:cNvSpPr/>
          <p:nvPr/>
        </p:nvSpPr>
        <p:spPr>
          <a:xfrm>
            <a:off x="16860644" y="-3065451"/>
            <a:ext cx="9369178" cy="9369178"/>
          </a:xfrm>
          <a:prstGeom prst="ellipse">
            <a:avLst/>
          </a:prstGeom>
          <a:solidFill>
            <a:srgbClr val="FCE38B"/>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sv-SE"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pic>
        <p:nvPicPr>
          <p:cNvPr id="9" name="Bildobjekt 8">
            <a:extLst>
              <a:ext uri="{FF2B5EF4-FFF2-40B4-BE49-F238E27FC236}">
                <a16:creationId xmlns:a16="http://schemas.microsoft.com/office/drawing/2014/main" id="{C2CF01E8-2553-EAD0-CAE7-C7A5133319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18799" y="2903516"/>
            <a:ext cx="5340128" cy="7556956"/>
          </a:xfrm>
          <a:prstGeom prst="rect">
            <a:avLst/>
          </a:prstGeom>
          <a:ln w="25400">
            <a:solidFill>
              <a:schemeClr val="bg1"/>
            </a:solidFill>
          </a:ln>
        </p:spPr>
      </p:pic>
    </p:spTree>
    <p:extLst>
      <p:ext uri="{BB962C8B-B14F-4D97-AF65-F5344CB8AC3E}">
        <p14:creationId xmlns:p14="http://schemas.microsoft.com/office/powerpoint/2010/main" val="3298475096"/>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1F5808-0FE7-CC15-5BD2-0A358911CECE}"/>
            </a:ext>
          </a:extLst>
        </p:cNvPr>
        <p:cNvGrpSpPr/>
        <p:nvPr/>
      </p:nvGrpSpPr>
      <p:grpSpPr>
        <a:xfrm>
          <a:off x="0" y="0"/>
          <a:ext cx="0" cy="0"/>
          <a:chOff x="0" y="0"/>
          <a:chExt cx="0" cy="0"/>
        </a:xfrm>
      </p:grpSpPr>
      <p:pic>
        <p:nvPicPr>
          <p:cNvPr id="208" name="MeMy_Bild-1.png" descr="MeMy_Bild-1.png">
            <a:extLst>
              <a:ext uri="{FF2B5EF4-FFF2-40B4-BE49-F238E27FC236}">
                <a16:creationId xmlns:a16="http://schemas.microsoft.com/office/drawing/2014/main" id="{22080C9C-654E-7AFD-A711-59DE43C58682}"/>
              </a:ext>
            </a:extLst>
          </p:cNvPr>
          <p:cNvPicPr>
            <a:picLocks noChangeAspect="1"/>
          </p:cNvPicPr>
          <p:nvPr/>
        </p:nvPicPr>
        <p:blipFill>
          <a:blip r:embed="rId2"/>
          <a:srcRect r="71571"/>
          <a:stretch>
            <a:fillRect/>
          </a:stretch>
        </p:blipFill>
        <p:spPr>
          <a:xfrm>
            <a:off x="590212" y="94890"/>
            <a:ext cx="6596470" cy="13052013"/>
          </a:xfrm>
          <a:prstGeom prst="rect">
            <a:avLst/>
          </a:prstGeom>
          <a:ln w="12700">
            <a:miter lim="400000"/>
          </a:ln>
        </p:spPr>
      </p:pic>
      <p:sp>
        <p:nvSpPr>
          <p:cNvPr id="3" name="Övningar/diskussionförslag:">
            <a:extLst>
              <a:ext uri="{FF2B5EF4-FFF2-40B4-BE49-F238E27FC236}">
                <a16:creationId xmlns:a16="http://schemas.microsoft.com/office/drawing/2014/main" id="{F07EB46A-7FBD-3735-6D5B-4844311AA6AF}"/>
              </a:ext>
            </a:extLst>
          </p:cNvPr>
          <p:cNvSpPr txBox="1"/>
          <p:nvPr/>
        </p:nvSpPr>
        <p:spPr>
          <a:xfrm>
            <a:off x="1426755" y="1500900"/>
            <a:ext cx="21530490" cy="13336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355600">
              <a:lnSpc>
                <a:spcPct val="100000"/>
              </a:lnSpc>
              <a:spcBef>
                <a:spcPts val="0"/>
              </a:spcBef>
              <a:defRPr sz="8000">
                <a:solidFill>
                  <a:srgbClr val="FFFFFF"/>
                </a:solidFill>
                <a:latin typeface="Mona Sans Black"/>
                <a:ea typeface="Mona Sans Black"/>
                <a:cs typeface="Mona Sans Black"/>
                <a:sym typeface="Mona Sans Black"/>
              </a:defRPr>
            </a:lvl1pPr>
          </a:lstStyle>
          <a:p>
            <a:pPr algn="ctr"/>
            <a:r>
              <a:rPr lang="sv-SE" noProof="1"/>
              <a:t>Läsförmåga + MIK = Motståndskraft! </a:t>
            </a:r>
          </a:p>
        </p:txBody>
      </p:sp>
      <p:sp>
        <p:nvSpPr>
          <p:cNvPr id="2" name="Läs om kopplingen mellan läsförmåga och MIK, och om din roll i att bygga ett motståndskraftigt Sverige:">
            <a:extLst>
              <a:ext uri="{FF2B5EF4-FFF2-40B4-BE49-F238E27FC236}">
                <a16:creationId xmlns:a16="http://schemas.microsoft.com/office/drawing/2014/main" id="{5A0261E9-1A5B-46A6-7AB0-0DA023CDDE74}"/>
              </a:ext>
            </a:extLst>
          </p:cNvPr>
          <p:cNvSpPr txBox="1"/>
          <p:nvPr/>
        </p:nvSpPr>
        <p:spPr>
          <a:xfrm>
            <a:off x="1426755" y="8786286"/>
            <a:ext cx="5305321" cy="17472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355600">
              <a:lnSpc>
                <a:spcPct val="100000"/>
              </a:lnSpc>
              <a:spcBef>
                <a:spcPts val="0"/>
              </a:spcBef>
              <a:defRPr sz="8000">
                <a:solidFill>
                  <a:srgbClr val="FFFFFF"/>
                </a:solidFill>
                <a:latin typeface="Mona Sans Black"/>
                <a:ea typeface="Mona Sans Black"/>
                <a:cs typeface="Mona Sans Black"/>
                <a:sym typeface="Mona Sans Black"/>
              </a:defRPr>
            </a:lvl1pPr>
          </a:lstStyle>
          <a:p>
            <a:pPr algn="ctr">
              <a:spcAft>
                <a:spcPts val="2400"/>
              </a:spcAft>
            </a:pPr>
            <a:r>
              <a:rPr lang="sv-SE" sz="3200" b="1" dirty="0">
                <a:latin typeface="Mona Sans" pitchFamily="2" charset="77"/>
              </a:rPr>
              <a:t>Samhälle</a:t>
            </a:r>
          </a:p>
          <a:p>
            <a:pPr algn="ctr">
              <a:lnSpc>
                <a:spcPts val="3440"/>
              </a:lnSpc>
            </a:pPr>
            <a:r>
              <a:rPr lang="sv-SE" sz="2700" noProof="1">
                <a:latin typeface="Mona Sans" pitchFamily="2" charset="77"/>
              </a:rPr>
              <a:t>Ett öppet och demokratiskt samhälle med utbildning för alla</a:t>
            </a:r>
            <a:endParaRPr lang="LID65535" sz="2700" noProof="1">
              <a:latin typeface="Mona Sans" pitchFamily="2" charset="77"/>
            </a:endParaRPr>
          </a:p>
        </p:txBody>
      </p:sp>
    </p:spTree>
    <p:extLst>
      <p:ext uri="{BB962C8B-B14F-4D97-AF65-F5344CB8AC3E}">
        <p14:creationId xmlns:p14="http://schemas.microsoft.com/office/powerpoint/2010/main" val="3820188521"/>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5902D7-B33A-A62D-DDF2-A36BF123E14A}"/>
            </a:ext>
          </a:extLst>
        </p:cNvPr>
        <p:cNvGrpSpPr/>
        <p:nvPr/>
      </p:nvGrpSpPr>
      <p:grpSpPr>
        <a:xfrm>
          <a:off x="0" y="0"/>
          <a:ext cx="0" cy="0"/>
          <a:chOff x="0" y="0"/>
          <a:chExt cx="0" cy="0"/>
        </a:xfrm>
      </p:grpSpPr>
      <p:pic>
        <p:nvPicPr>
          <p:cNvPr id="208" name="MeMy_Bild-1.png" descr="MeMy_Bild-1.png">
            <a:extLst>
              <a:ext uri="{FF2B5EF4-FFF2-40B4-BE49-F238E27FC236}">
                <a16:creationId xmlns:a16="http://schemas.microsoft.com/office/drawing/2014/main" id="{7F9EE715-3D4F-16B7-640F-846742B67B2A}"/>
              </a:ext>
            </a:extLst>
          </p:cNvPr>
          <p:cNvPicPr>
            <a:picLocks noChangeAspect="1"/>
          </p:cNvPicPr>
          <p:nvPr/>
        </p:nvPicPr>
        <p:blipFill>
          <a:blip r:embed="rId2"/>
          <a:srcRect r="48747"/>
          <a:stretch>
            <a:fillRect/>
          </a:stretch>
        </p:blipFill>
        <p:spPr>
          <a:xfrm>
            <a:off x="590212" y="94890"/>
            <a:ext cx="11892411" cy="13052013"/>
          </a:xfrm>
          <a:prstGeom prst="rect">
            <a:avLst/>
          </a:prstGeom>
          <a:ln w="12700">
            <a:miter lim="400000"/>
          </a:ln>
        </p:spPr>
      </p:pic>
      <p:sp>
        <p:nvSpPr>
          <p:cNvPr id="3" name="Övningar/diskussionförslag:">
            <a:extLst>
              <a:ext uri="{FF2B5EF4-FFF2-40B4-BE49-F238E27FC236}">
                <a16:creationId xmlns:a16="http://schemas.microsoft.com/office/drawing/2014/main" id="{B02A9E9E-A672-732F-653E-E609CFA8BF10}"/>
              </a:ext>
            </a:extLst>
          </p:cNvPr>
          <p:cNvSpPr txBox="1"/>
          <p:nvPr/>
        </p:nvSpPr>
        <p:spPr>
          <a:xfrm>
            <a:off x="1426755" y="1500900"/>
            <a:ext cx="21530490" cy="13336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355600">
              <a:lnSpc>
                <a:spcPct val="100000"/>
              </a:lnSpc>
              <a:spcBef>
                <a:spcPts val="0"/>
              </a:spcBef>
              <a:defRPr sz="8000">
                <a:solidFill>
                  <a:srgbClr val="FFFFFF"/>
                </a:solidFill>
                <a:latin typeface="Mona Sans Black"/>
                <a:ea typeface="Mona Sans Black"/>
                <a:cs typeface="Mona Sans Black"/>
                <a:sym typeface="Mona Sans Black"/>
              </a:defRPr>
            </a:lvl1pPr>
          </a:lstStyle>
          <a:p>
            <a:pPr algn="ctr"/>
            <a:r>
              <a:rPr lang="sv-SE" noProof="1"/>
              <a:t>Läsförmåga + MIK = Motståndskraft! </a:t>
            </a:r>
          </a:p>
        </p:txBody>
      </p:sp>
      <p:sp>
        <p:nvSpPr>
          <p:cNvPr id="2" name="Läs om kopplingen mellan läsförmåga och MIK, och om din roll i att bygga ett motståndskraftigt Sverige:">
            <a:extLst>
              <a:ext uri="{FF2B5EF4-FFF2-40B4-BE49-F238E27FC236}">
                <a16:creationId xmlns:a16="http://schemas.microsoft.com/office/drawing/2014/main" id="{D6921206-56DB-C16C-D696-310B95660511}"/>
              </a:ext>
            </a:extLst>
          </p:cNvPr>
          <p:cNvSpPr txBox="1"/>
          <p:nvPr/>
        </p:nvSpPr>
        <p:spPr>
          <a:xfrm>
            <a:off x="1426755" y="8786286"/>
            <a:ext cx="5305321" cy="17472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355600">
              <a:lnSpc>
                <a:spcPct val="100000"/>
              </a:lnSpc>
              <a:spcBef>
                <a:spcPts val="0"/>
              </a:spcBef>
              <a:defRPr sz="8000">
                <a:solidFill>
                  <a:srgbClr val="FFFFFF"/>
                </a:solidFill>
                <a:latin typeface="Mona Sans Black"/>
                <a:ea typeface="Mona Sans Black"/>
                <a:cs typeface="Mona Sans Black"/>
                <a:sym typeface="Mona Sans Black"/>
              </a:defRPr>
            </a:lvl1pPr>
          </a:lstStyle>
          <a:p>
            <a:pPr algn="ctr">
              <a:spcAft>
                <a:spcPts val="2400"/>
              </a:spcAft>
            </a:pPr>
            <a:r>
              <a:rPr lang="sv-SE" sz="3200" b="1" dirty="0">
                <a:latin typeface="Mona Sans" pitchFamily="2" charset="77"/>
              </a:rPr>
              <a:t>Samhälle</a:t>
            </a:r>
          </a:p>
          <a:p>
            <a:pPr algn="ctr">
              <a:lnSpc>
                <a:spcPts val="3440"/>
              </a:lnSpc>
            </a:pPr>
            <a:r>
              <a:rPr lang="sv-SE" sz="2700" noProof="1">
                <a:latin typeface="Mona Sans" pitchFamily="2" charset="77"/>
              </a:rPr>
              <a:t>Ett öppet och demokratiskt samhälle med utbildning för alla</a:t>
            </a:r>
            <a:endParaRPr lang="LID65535" sz="2700" noProof="1">
              <a:latin typeface="Mona Sans" pitchFamily="2" charset="77"/>
            </a:endParaRPr>
          </a:p>
        </p:txBody>
      </p:sp>
      <p:sp>
        <p:nvSpPr>
          <p:cNvPr id="4" name="Läs om kopplingen mellan läsförmåga och MIK, och om din roll i att bygga ett motståndskraftigt Sverige:">
            <a:extLst>
              <a:ext uri="{FF2B5EF4-FFF2-40B4-BE49-F238E27FC236}">
                <a16:creationId xmlns:a16="http://schemas.microsoft.com/office/drawing/2014/main" id="{08DA960E-4697-EE57-FBBA-14A2AC332B3A}"/>
              </a:ext>
            </a:extLst>
          </p:cNvPr>
          <p:cNvSpPr txBox="1"/>
          <p:nvPr/>
        </p:nvSpPr>
        <p:spPr>
          <a:xfrm>
            <a:off x="6717212" y="8786286"/>
            <a:ext cx="5305321" cy="17472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355600">
              <a:lnSpc>
                <a:spcPct val="100000"/>
              </a:lnSpc>
              <a:spcBef>
                <a:spcPts val="0"/>
              </a:spcBef>
              <a:defRPr sz="8000">
                <a:solidFill>
                  <a:srgbClr val="FFFFFF"/>
                </a:solidFill>
                <a:latin typeface="Mona Sans Black"/>
                <a:ea typeface="Mona Sans Black"/>
                <a:cs typeface="Mona Sans Black"/>
                <a:sym typeface="Mona Sans Black"/>
              </a:defRPr>
            </a:lvl1pPr>
          </a:lstStyle>
          <a:p>
            <a:pPr algn="ctr">
              <a:spcAft>
                <a:spcPts val="2400"/>
              </a:spcAft>
            </a:pPr>
            <a:r>
              <a:rPr lang="sv-SE" sz="3200" b="1" dirty="0">
                <a:latin typeface="Mona Sans" pitchFamily="2" charset="77"/>
              </a:rPr>
              <a:t>Läsförmåga och MIK</a:t>
            </a:r>
          </a:p>
          <a:p>
            <a:pPr algn="ctr">
              <a:lnSpc>
                <a:spcPts val="3440"/>
              </a:lnSpc>
            </a:pPr>
            <a:r>
              <a:rPr lang="sv-SE" sz="2700" noProof="1">
                <a:latin typeface="Mona Sans" pitchFamily="2" charset="77"/>
              </a:rPr>
              <a:t>Kunskap, kritisk förmåga </a:t>
            </a:r>
            <a:br>
              <a:rPr lang="sv-SE" sz="2700" noProof="1">
                <a:latin typeface="Mona Sans" pitchFamily="2" charset="77"/>
              </a:rPr>
            </a:br>
            <a:r>
              <a:rPr lang="sv-SE" sz="2700" noProof="1">
                <a:latin typeface="Mona Sans" pitchFamily="2" charset="77"/>
              </a:rPr>
              <a:t>och livslångt lärande</a:t>
            </a:r>
            <a:endParaRPr lang="LID65535" sz="2700" noProof="1">
              <a:latin typeface="Mona Sans" pitchFamily="2" charset="77"/>
            </a:endParaRPr>
          </a:p>
        </p:txBody>
      </p:sp>
    </p:spTree>
    <p:extLst>
      <p:ext uri="{BB962C8B-B14F-4D97-AF65-F5344CB8AC3E}">
        <p14:creationId xmlns:p14="http://schemas.microsoft.com/office/powerpoint/2010/main" val="1319650881"/>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D095B6-0327-D16E-EC39-66E9C1BC5360}"/>
            </a:ext>
          </a:extLst>
        </p:cNvPr>
        <p:cNvGrpSpPr/>
        <p:nvPr/>
      </p:nvGrpSpPr>
      <p:grpSpPr>
        <a:xfrm>
          <a:off x="0" y="0"/>
          <a:ext cx="0" cy="0"/>
          <a:chOff x="0" y="0"/>
          <a:chExt cx="0" cy="0"/>
        </a:xfrm>
      </p:grpSpPr>
      <p:pic>
        <p:nvPicPr>
          <p:cNvPr id="208" name="MeMy_Bild-1.png" descr="MeMy_Bild-1.png">
            <a:extLst>
              <a:ext uri="{FF2B5EF4-FFF2-40B4-BE49-F238E27FC236}">
                <a16:creationId xmlns:a16="http://schemas.microsoft.com/office/drawing/2014/main" id="{715F9E5F-A9F6-D2C9-F552-A0EE9908B31B}"/>
              </a:ext>
            </a:extLst>
          </p:cNvPr>
          <p:cNvPicPr>
            <a:picLocks noChangeAspect="1"/>
          </p:cNvPicPr>
          <p:nvPr/>
        </p:nvPicPr>
        <p:blipFill>
          <a:blip r:embed="rId2"/>
          <a:srcRect r="25194"/>
          <a:stretch>
            <a:fillRect/>
          </a:stretch>
        </p:blipFill>
        <p:spPr>
          <a:xfrm>
            <a:off x="590212" y="94890"/>
            <a:ext cx="17357546" cy="13052013"/>
          </a:xfrm>
          <a:prstGeom prst="rect">
            <a:avLst/>
          </a:prstGeom>
          <a:ln w="12700">
            <a:miter lim="400000"/>
          </a:ln>
        </p:spPr>
      </p:pic>
      <p:sp>
        <p:nvSpPr>
          <p:cNvPr id="3" name="Övningar/diskussionförslag:">
            <a:extLst>
              <a:ext uri="{FF2B5EF4-FFF2-40B4-BE49-F238E27FC236}">
                <a16:creationId xmlns:a16="http://schemas.microsoft.com/office/drawing/2014/main" id="{8F492F33-9CF5-CC50-C298-86DF16829B47}"/>
              </a:ext>
            </a:extLst>
          </p:cNvPr>
          <p:cNvSpPr txBox="1"/>
          <p:nvPr/>
        </p:nvSpPr>
        <p:spPr>
          <a:xfrm>
            <a:off x="1426755" y="1500900"/>
            <a:ext cx="21530490" cy="13336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355600">
              <a:lnSpc>
                <a:spcPct val="100000"/>
              </a:lnSpc>
              <a:spcBef>
                <a:spcPts val="0"/>
              </a:spcBef>
              <a:defRPr sz="8000">
                <a:solidFill>
                  <a:srgbClr val="FFFFFF"/>
                </a:solidFill>
                <a:latin typeface="Mona Sans Black"/>
                <a:ea typeface="Mona Sans Black"/>
                <a:cs typeface="Mona Sans Black"/>
                <a:sym typeface="Mona Sans Black"/>
              </a:defRPr>
            </a:lvl1pPr>
          </a:lstStyle>
          <a:p>
            <a:pPr algn="ctr"/>
            <a:r>
              <a:rPr lang="sv-SE" noProof="1"/>
              <a:t>Läsförmåga + MIK = Motståndskraft! </a:t>
            </a:r>
          </a:p>
        </p:txBody>
      </p:sp>
      <p:sp>
        <p:nvSpPr>
          <p:cNvPr id="2" name="Läs om kopplingen mellan läsförmåga och MIK, och om din roll i att bygga ett motståndskraftigt Sverige:">
            <a:extLst>
              <a:ext uri="{FF2B5EF4-FFF2-40B4-BE49-F238E27FC236}">
                <a16:creationId xmlns:a16="http://schemas.microsoft.com/office/drawing/2014/main" id="{AD409A0D-6E6A-CD76-ED29-AE016A285A7F}"/>
              </a:ext>
            </a:extLst>
          </p:cNvPr>
          <p:cNvSpPr txBox="1"/>
          <p:nvPr/>
        </p:nvSpPr>
        <p:spPr>
          <a:xfrm>
            <a:off x="1426755" y="8786286"/>
            <a:ext cx="5305321" cy="17472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355600">
              <a:lnSpc>
                <a:spcPct val="100000"/>
              </a:lnSpc>
              <a:spcBef>
                <a:spcPts val="0"/>
              </a:spcBef>
              <a:defRPr sz="8000">
                <a:solidFill>
                  <a:srgbClr val="FFFFFF"/>
                </a:solidFill>
                <a:latin typeface="Mona Sans Black"/>
                <a:ea typeface="Mona Sans Black"/>
                <a:cs typeface="Mona Sans Black"/>
                <a:sym typeface="Mona Sans Black"/>
              </a:defRPr>
            </a:lvl1pPr>
          </a:lstStyle>
          <a:p>
            <a:pPr algn="ctr">
              <a:spcAft>
                <a:spcPts val="2400"/>
              </a:spcAft>
            </a:pPr>
            <a:r>
              <a:rPr lang="sv-SE" sz="3200" b="1" dirty="0">
                <a:latin typeface="Mona Sans" pitchFamily="2" charset="77"/>
              </a:rPr>
              <a:t>Samhälle</a:t>
            </a:r>
          </a:p>
          <a:p>
            <a:pPr algn="ctr">
              <a:lnSpc>
                <a:spcPts val="3440"/>
              </a:lnSpc>
            </a:pPr>
            <a:r>
              <a:rPr lang="sv-SE" sz="2700" noProof="1">
                <a:latin typeface="Mona Sans" pitchFamily="2" charset="77"/>
              </a:rPr>
              <a:t>Ett öppet och demokratiskt samhälle med utbildning för alla</a:t>
            </a:r>
            <a:endParaRPr lang="LID65535" sz="2700" noProof="1">
              <a:latin typeface="Mona Sans" pitchFamily="2" charset="77"/>
            </a:endParaRPr>
          </a:p>
        </p:txBody>
      </p:sp>
      <p:sp>
        <p:nvSpPr>
          <p:cNvPr id="4" name="Läs om kopplingen mellan läsförmåga och MIK, och om din roll i att bygga ett motståndskraftigt Sverige:">
            <a:extLst>
              <a:ext uri="{FF2B5EF4-FFF2-40B4-BE49-F238E27FC236}">
                <a16:creationId xmlns:a16="http://schemas.microsoft.com/office/drawing/2014/main" id="{615828DD-8A75-DE86-878C-A16E31916DD8}"/>
              </a:ext>
            </a:extLst>
          </p:cNvPr>
          <p:cNvSpPr txBox="1"/>
          <p:nvPr/>
        </p:nvSpPr>
        <p:spPr>
          <a:xfrm>
            <a:off x="6717212" y="8786286"/>
            <a:ext cx="5305321" cy="17472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355600">
              <a:lnSpc>
                <a:spcPct val="100000"/>
              </a:lnSpc>
              <a:spcBef>
                <a:spcPts val="0"/>
              </a:spcBef>
              <a:defRPr sz="8000">
                <a:solidFill>
                  <a:srgbClr val="FFFFFF"/>
                </a:solidFill>
                <a:latin typeface="Mona Sans Black"/>
                <a:ea typeface="Mona Sans Black"/>
                <a:cs typeface="Mona Sans Black"/>
                <a:sym typeface="Mona Sans Black"/>
              </a:defRPr>
            </a:lvl1pPr>
          </a:lstStyle>
          <a:p>
            <a:pPr algn="ctr">
              <a:spcAft>
                <a:spcPts val="2400"/>
              </a:spcAft>
            </a:pPr>
            <a:r>
              <a:rPr lang="sv-SE" sz="3200" b="1" dirty="0">
                <a:latin typeface="Mona Sans" pitchFamily="2" charset="77"/>
              </a:rPr>
              <a:t>Läsförmåga och MIK</a:t>
            </a:r>
          </a:p>
          <a:p>
            <a:pPr algn="ctr">
              <a:lnSpc>
                <a:spcPts val="3440"/>
              </a:lnSpc>
            </a:pPr>
            <a:r>
              <a:rPr lang="sv-SE" sz="2700" noProof="1">
                <a:latin typeface="Mona Sans" pitchFamily="2" charset="77"/>
              </a:rPr>
              <a:t>Kunskap, kritisk förmåga </a:t>
            </a:r>
            <a:br>
              <a:rPr lang="sv-SE" sz="2700" noProof="1">
                <a:latin typeface="Mona Sans" pitchFamily="2" charset="77"/>
              </a:rPr>
            </a:br>
            <a:r>
              <a:rPr lang="sv-SE" sz="2700" noProof="1">
                <a:latin typeface="Mona Sans" pitchFamily="2" charset="77"/>
              </a:rPr>
              <a:t>och livslångt lärande</a:t>
            </a:r>
            <a:endParaRPr lang="LID65535" sz="2700" noProof="1">
              <a:latin typeface="Mona Sans" pitchFamily="2" charset="77"/>
            </a:endParaRPr>
          </a:p>
        </p:txBody>
      </p:sp>
      <p:sp>
        <p:nvSpPr>
          <p:cNvPr id="5" name="Läs om kopplingen mellan läsförmåga och MIK, och om din roll i att bygga ett motståndskraftigt Sverige:">
            <a:extLst>
              <a:ext uri="{FF2B5EF4-FFF2-40B4-BE49-F238E27FC236}">
                <a16:creationId xmlns:a16="http://schemas.microsoft.com/office/drawing/2014/main" id="{86C04CC0-929B-191E-981C-22883ADC77E4}"/>
              </a:ext>
            </a:extLst>
          </p:cNvPr>
          <p:cNvSpPr txBox="1"/>
          <p:nvPr/>
        </p:nvSpPr>
        <p:spPr>
          <a:xfrm>
            <a:off x="12356012" y="8786286"/>
            <a:ext cx="5305321" cy="22396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355600">
              <a:lnSpc>
                <a:spcPct val="100000"/>
              </a:lnSpc>
              <a:spcBef>
                <a:spcPts val="0"/>
              </a:spcBef>
              <a:defRPr sz="8000">
                <a:solidFill>
                  <a:srgbClr val="FFFFFF"/>
                </a:solidFill>
                <a:latin typeface="Mona Sans Black"/>
                <a:ea typeface="Mona Sans Black"/>
                <a:cs typeface="Mona Sans Black"/>
                <a:sym typeface="Mona Sans Black"/>
              </a:defRPr>
            </a:lvl1pPr>
          </a:lstStyle>
          <a:p>
            <a:pPr algn="ctr">
              <a:spcAft>
                <a:spcPts val="2400"/>
              </a:spcAft>
            </a:pPr>
            <a:r>
              <a:rPr lang="sv-SE" sz="3200" b="1" dirty="0">
                <a:latin typeface="Mona Sans" pitchFamily="2" charset="77"/>
              </a:rPr>
              <a:t>Motståndskraftiga individer</a:t>
            </a:r>
          </a:p>
          <a:p>
            <a:pPr algn="ctr">
              <a:lnSpc>
                <a:spcPts val="3440"/>
              </a:lnSpc>
            </a:pPr>
            <a:r>
              <a:rPr lang="sv-SE" sz="2700" noProof="1">
                <a:latin typeface="Mona Sans" pitchFamily="2" charset="77"/>
              </a:rPr>
              <a:t>Starkare förmåga att </a:t>
            </a:r>
            <a:br>
              <a:rPr lang="sv-SE" sz="2700" noProof="1">
                <a:latin typeface="Mona Sans" pitchFamily="2" charset="77"/>
              </a:rPr>
            </a:br>
            <a:r>
              <a:rPr lang="sv-SE" sz="2700" noProof="1">
                <a:latin typeface="Mona Sans" pitchFamily="2" charset="77"/>
              </a:rPr>
              <a:t>förstå, värdera och delta</a:t>
            </a:r>
            <a:endParaRPr lang="LID65535" sz="2700" noProof="1">
              <a:latin typeface="Mona Sans" pitchFamily="2" charset="77"/>
            </a:endParaRPr>
          </a:p>
        </p:txBody>
      </p:sp>
    </p:spTree>
    <p:extLst>
      <p:ext uri="{BB962C8B-B14F-4D97-AF65-F5344CB8AC3E}">
        <p14:creationId xmlns:p14="http://schemas.microsoft.com/office/powerpoint/2010/main" val="4135073502"/>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6DCF46-1700-0080-1913-C5AF1DD12BE3}"/>
            </a:ext>
          </a:extLst>
        </p:cNvPr>
        <p:cNvGrpSpPr/>
        <p:nvPr/>
      </p:nvGrpSpPr>
      <p:grpSpPr>
        <a:xfrm>
          <a:off x="0" y="0"/>
          <a:ext cx="0" cy="0"/>
          <a:chOff x="0" y="0"/>
          <a:chExt cx="0" cy="0"/>
        </a:xfrm>
      </p:grpSpPr>
      <p:pic>
        <p:nvPicPr>
          <p:cNvPr id="208" name="MeMy_Bild-1.png" descr="MeMy_Bild-1.png">
            <a:extLst>
              <a:ext uri="{FF2B5EF4-FFF2-40B4-BE49-F238E27FC236}">
                <a16:creationId xmlns:a16="http://schemas.microsoft.com/office/drawing/2014/main" id="{D0927839-BA41-35F5-8E70-E2C3418384C0}"/>
              </a:ext>
            </a:extLst>
          </p:cNvPr>
          <p:cNvPicPr>
            <a:picLocks noChangeAspect="1"/>
          </p:cNvPicPr>
          <p:nvPr/>
        </p:nvPicPr>
        <p:blipFill>
          <a:blip r:embed="rId2"/>
          <a:stretch>
            <a:fillRect/>
          </a:stretch>
        </p:blipFill>
        <p:spPr>
          <a:xfrm>
            <a:off x="590212" y="94890"/>
            <a:ext cx="23203576" cy="13052013"/>
          </a:xfrm>
          <a:prstGeom prst="rect">
            <a:avLst/>
          </a:prstGeom>
          <a:ln w="12700">
            <a:miter lim="400000"/>
          </a:ln>
        </p:spPr>
      </p:pic>
      <p:sp>
        <p:nvSpPr>
          <p:cNvPr id="3" name="Övningar/diskussionförslag:">
            <a:extLst>
              <a:ext uri="{FF2B5EF4-FFF2-40B4-BE49-F238E27FC236}">
                <a16:creationId xmlns:a16="http://schemas.microsoft.com/office/drawing/2014/main" id="{00848791-380A-0F13-366B-9B0140FAE44E}"/>
              </a:ext>
            </a:extLst>
          </p:cNvPr>
          <p:cNvSpPr txBox="1"/>
          <p:nvPr/>
        </p:nvSpPr>
        <p:spPr>
          <a:xfrm>
            <a:off x="1426755" y="1500900"/>
            <a:ext cx="21530490" cy="13336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355600">
              <a:lnSpc>
                <a:spcPct val="100000"/>
              </a:lnSpc>
              <a:spcBef>
                <a:spcPts val="0"/>
              </a:spcBef>
              <a:defRPr sz="8000">
                <a:solidFill>
                  <a:srgbClr val="FFFFFF"/>
                </a:solidFill>
                <a:latin typeface="Mona Sans Black"/>
                <a:ea typeface="Mona Sans Black"/>
                <a:cs typeface="Mona Sans Black"/>
                <a:sym typeface="Mona Sans Black"/>
              </a:defRPr>
            </a:lvl1pPr>
          </a:lstStyle>
          <a:p>
            <a:pPr algn="ctr"/>
            <a:r>
              <a:rPr lang="sv-SE" noProof="1"/>
              <a:t>Läsförmåga + MIK = Motståndskraft! </a:t>
            </a:r>
          </a:p>
        </p:txBody>
      </p:sp>
      <p:sp>
        <p:nvSpPr>
          <p:cNvPr id="4" name="Läs om kopplingen mellan läsförmåga och MIK, och om din roll i att bygga ett motståndskraftigt Sverige:">
            <a:extLst>
              <a:ext uri="{FF2B5EF4-FFF2-40B4-BE49-F238E27FC236}">
                <a16:creationId xmlns:a16="http://schemas.microsoft.com/office/drawing/2014/main" id="{C083F0D1-DBA0-1EF4-0010-1EFEF71780FF}"/>
              </a:ext>
            </a:extLst>
          </p:cNvPr>
          <p:cNvSpPr txBox="1"/>
          <p:nvPr/>
        </p:nvSpPr>
        <p:spPr>
          <a:xfrm>
            <a:off x="1426755" y="8786286"/>
            <a:ext cx="5305321" cy="17472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355600">
              <a:lnSpc>
                <a:spcPct val="100000"/>
              </a:lnSpc>
              <a:spcBef>
                <a:spcPts val="0"/>
              </a:spcBef>
              <a:defRPr sz="8000">
                <a:solidFill>
                  <a:srgbClr val="FFFFFF"/>
                </a:solidFill>
                <a:latin typeface="Mona Sans Black"/>
                <a:ea typeface="Mona Sans Black"/>
                <a:cs typeface="Mona Sans Black"/>
                <a:sym typeface="Mona Sans Black"/>
              </a:defRPr>
            </a:lvl1pPr>
          </a:lstStyle>
          <a:p>
            <a:pPr algn="ctr">
              <a:spcAft>
                <a:spcPts val="2400"/>
              </a:spcAft>
            </a:pPr>
            <a:r>
              <a:rPr lang="sv-SE" sz="3200" b="1" dirty="0">
                <a:latin typeface="Mona Sans" pitchFamily="2" charset="77"/>
              </a:rPr>
              <a:t>Samhälle</a:t>
            </a:r>
          </a:p>
          <a:p>
            <a:pPr algn="ctr">
              <a:lnSpc>
                <a:spcPts val="3440"/>
              </a:lnSpc>
            </a:pPr>
            <a:r>
              <a:rPr lang="sv-SE" sz="2700" noProof="1">
                <a:latin typeface="Mona Sans" pitchFamily="2" charset="77"/>
              </a:rPr>
              <a:t>Ett öppet och demokratiskt samhälle med utbildning för alla</a:t>
            </a:r>
            <a:endParaRPr lang="LID65535" sz="2700" noProof="1">
              <a:latin typeface="Mona Sans" pitchFamily="2" charset="77"/>
            </a:endParaRPr>
          </a:p>
        </p:txBody>
      </p:sp>
      <p:sp>
        <p:nvSpPr>
          <p:cNvPr id="5" name="Läs om kopplingen mellan läsförmåga och MIK, och om din roll i att bygga ett motståndskraftigt Sverige:">
            <a:extLst>
              <a:ext uri="{FF2B5EF4-FFF2-40B4-BE49-F238E27FC236}">
                <a16:creationId xmlns:a16="http://schemas.microsoft.com/office/drawing/2014/main" id="{219DAE0D-7647-1E33-EB93-6AB3290632D4}"/>
              </a:ext>
            </a:extLst>
          </p:cNvPr>
          <p:cNvSpPr txBox="1"/>
          <p:nvPr/>
        </p:nvSpPr>
        <p:spPr>
          <a:xfrm>
            <a:off x="6717212" y="8786286"/>
            <a:ext cx="5305321" cy="17472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355600">
              <a:lnSpc>
                <a:spcPct val="100000"/>
              </a:lnSpc>
              <a:spcBef>
                <a:spcPts val="0"/>
              </a:spcBef>
              <a:defRPr sz="8000">
                <a:solidFill>
                  <a:srgbClr val="FFFFFF"/>
                </a:solidFill>
                <a:latin typeface="Mona Sans Black"/>
                <a:ea typeface="Mona Sans Black"/>
                <a:cs typeface="Mona Sans Black"/>
                <a:sym typeface="Mona Sans Black"/>
              </a:defRPr>
            </a:lvl1pPr>
          </a:lstStyle>
          <a:p>
            <a:pPr algn="ctr">
              <a:spcAft>
                <a:spcPts val="2400"/>
              </a:spcAft>
            </a:pPr>
            <a:r>
              <a:rPr lang="sv-SE" sz="3200" b="1" dirty="0">
                <a:latin typeface="Mona Sans" pitchFamily="2" charset="77"/>
              </a:rPr>
              <a:t>Läsförmåga och MIK</a:t>
            </a:r>
          </a:p>
          <a:p>
            <a:pPr algn="ctr">
              <a:lnSpc>
                <a:spcPts val="3440"/>
              </a:lnSpc>
            </a:pPr>
            <a:r>
              <a:rPr lang="sv-SE" sz="2700" noProof="1">
                <a:latin typeface="Mona Sans" pitchFamily="2" charset="77"/>
              </a:rPr>
              <a:t>Kunskap, kritisk förmåga </a:t>
            </a:r>
            <a:br>
              <a:rPr lang="sv-SE" sz="2700" noProof="1">
                <a:latin typeface="Mona Sans" pitchFamily="2" charset="77"/>
              </a:rPr>
            </a:br>
            <a:r>
              <a:rPr lang="sv-SE" sz="2700" noProof="1">
                <a:latin typeface="Mona Sans" pitchFamily="2" charset="77"/>
              </a:rPr>
              <a:t>och livslångt lärande</a:t>
            </a:r>
            <a:endParaRPr lang="LID65535" sz="2700" noProof="1">
              <a:latin typeface="Mona Sans" pitchFamily="2" charset="77"/>
            </a:endParaRPr>
          </a:p>
        </p:txBody>
      </p:sp>
      <p:sp>
        <p:nvSpPr>
          <p:cNvPr id="6" name="Läs om kopplingen mellan läsförmåga och MIK, och om din roll i att bygga ett motståndskraftigt Sverige:">
            <a:extLst>
              <a:ext uri="{FF2B5EF4-FFF2-40B4-BE49-F238E27FC236}">
                <a16:creationId xmlns:a16="http://schemas.microsoft.com/office/drawing/2014/main" id="{30826692-4868-ADE5-BC8A-5DDA7E7189BE}"/>
              </a:ext>
            </a:extLst>
          </p:cNvPr>
          <p:cNvSpPr txBox="1"/>
          <p:nvPr/>
        </p:nvSpPr>
        <p:spPr>
          <a:xfrm>
            <a:off x="12356012" y="8786286"/>
            <a:ext cx="5305321" cy="22396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355600">
              <a:lnSpc>
                <a:spcPct val="100000"/>
              </a:lnSpc>
              <a:spcBef>
                <a:spcPts val="0"/>
              </a:spcBef>
              <a:defRPr sz="8000">
                <a:solidFill>
                  <a:srgbClr val="FFFFFF"/>
                </a:solidFill>
                <a:latin typeface="Mona Sans Black"/>
                <a:ea typeface="Mona Sans Black"/>
                <a:cs typeface="Mona Sans Black"/>
                <a:sym typeface="Mona Sans Black"/>
              </a:defRPr>
            </a:lvl1pPr>
          </a:lstStyle>
          <a:p>
            <a:pPr algn="ctr">
              <a:spcAft>
                <a:spcPts val="2400"/>
              </a:spcAft>
            </a:pPr>
            <a:r>
              <a:rPr lang="sv-SE" sz="3200" b="1" dirty="0">
                <a:latin typeface="Mona Sans" pitchFamily="2" charset="77"/>
              </a:rPr>
              <a:t>Motståndskraftiga individer</a:t>
            </a:r>
          </a:p>
          <a:p>
            <a:pPr algn="ctr">
              <a:lnSpc>
                <a:spcPts val="3440"/>
              </a:lnSpc>
            </a:pPr>
            <a:r>
              <a:rPr lang="sv-SE" sz="2700" noProof="1">
                <a:latin typeface="Mona Sans" pitchFamily="2" charset="77"/>
              </a:rPr>
              <a:t>Starkare förmåga att </a:t>
            </a:r>
            <a:br>
              <a:rPr lang="sv-SE" sz="2700" noProof="1">
                <a:latin typeface="Mona Sans" pitchFamily="2" charset="77"/>
              </a:rPr>
            </a:br>
            <a:r>
              <a:rPr lang="sv-SE" sz="2700" noProof="1">
                <a:latin typeface="Mona Sans" pitchFamily="2" charset="77"/>
              </a:rPr>
              <a:t>förstå, värdera och delta</a:t>
            </a:r>
            <a:endParaRPr lang="LID65535" sz="2700" noProof="1">
              <a:latin typeface="Mona Sans" pitchFamily="2" charset="77"/>
            </a:endParaRPr>
          </a:p>
        </p:txBody>
      </p:sp>
      <p:sp>
        <p:nvSpPr>
          <p:cNvPr id="8" name="Läs om kopplingen mellan läsförmåga och MIK, och om din roll i att bygga ett motståndskraftigt Sverige:">
            <a:extLst>
              <a:ext uri="{FF2B5EF4-FFF2-40B4-BE49-F238E27FC236}">
                <a16:creationId xmlns:a16="http://schemas.microsoft.com/office/drawing/2014/main" id="{46F63D83-66C8-19AE-8A33-5D99E625F112}"/>
              </a:ext>
            </a:extLst>
          </p:cNvPr>
          <p:cNvSpPr txBox="1"/>
          <p:nvPr/>
        </p:nvSpPr>
        <p:spPr>
          <a:xfrm>
            <a:off x="17341669" y="8786286"/>
            <a:ext cx="5305321" cy="17472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355600">
              <a:lnSpc>
                <a:spcPct val="100000"/>
              </a:lnSpc>
              <a:spcBef>
                <a:spcPts val="0"/>
              </a:spcBef>
              <a:defRPr sz="8000">
                <a:solidFill>
                  <a:srgbClr val="FFFFFF"/>
                </a:solidFill>
                <a:latin typeface="Mona Sans Black"/>
                <a:ea typeface="Mona Sans Black"/>
                <a:cs typeface="Mona Sans Black"/>
                <a:sym typeface="Mona Sans Black"/>
              </a:defRPr>
            </a:lvl1pPr>
          </a:lstStyle>
          <a:p>
            <a:pPr algn="ctr">
              <a:spcAft>
                <a:spcPts val="2400"/>
              </a:spcAft>
            </a:pPr>
            <a:r>
              <a:rPr lang="sv-SE" sz="3200" b="1" dirty="0">
                <a:latin typeface="Mona Sans" pitchFamily="2" charset="77"/>
              </a:rPr>
              <a:t>Ett starkare Sverige</a:t>
            </a:r>
          </a:p>
          <a:p>
            <a:pPr algn="ctr">
              <a:lnSpc>
                <a:spcPts val="3440"/>
              </a:lnSpc>
            </a:pPr>
            <a:r>
              <a:rPr lang="sv-SE" sz="2700" noProof="1">
                <a:latin typeface="Mona Sans" pitchFamily="2" charset="77"/>
              </a:rPr>
              <a:t>Ett stärkt och mer motståndskraftigt samhälle</a:t>
            </a:r>
            <a:endParaRPr lang="LID65535" sz="2700" noProof="1">
              <a:latin typeface="Mona Sans" pitchFamily="2" charset="77"/>
            </a:endParaRPr>
          </a:p>
        </p:txBody>
      </p:sp>
    </p:spTree>
    <p:extLst>
      <p:ext uri="{BB962C8B-B14F-4D97-AF65-F5344CB8AC3E}">
        <p14:creationId xmlns:p14="http://schemas.microsoft.com/office/powerpoint/2010/main" val="571208112"/>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4" name="MeMy_Bild-2.png" descr="MeMy_Bild-2.png"/>
          <p:cNvPicPr>
            <a:picLocks noChangeAspect="1"/>
          </p:cNvPicPr>
          <p:nvPr/>
        </p:nvPicPr>
        <p:blipFill>
          <a:blip r:embed="rId2"/>
          <a:srcRect l="12561" t="12229" r="5242" b="7043"/>
          <a:stretch>
            <a:fillRect/>
          </a:stretch>
        </p:blipFill>
        <p:spPr>
          <a:xfrm>
            <a:off x="0" y="247157"/>
            <a:ext cx="24380298" cy="13468843"/>
          </a:xfrm>
          <a:prstGeom prst="rect">
            <a:avLst/>
          </a:prstGeom>
          <a:ln w="12700">
            <a:miter lim="400000"/>
          </a:ln>
        </p:spPr>
      </p:pic>
      <p:sp>
        <p:nvSpPr>
          <p:cNvPr id="4" name="Övningar/diskussionförslag:">
            <a:extLst>
              <a:ext uri="{FF2B5EF4-FFF2-40B4-BE49-F238E27FC236}">
                <a16:creationId xmlns:a16="http://schemas.microsoft.com/office/drawing/2014/main" id="{CD729138-C8C0-F61C-4234-D8F5CBB50C72}"/>
              </a:ext>
            </a:extLst>
          </p:cNvPr>
          <p:cNvSpPr txBox="1"/>
          <p:nvPr/>
        </p:nvSpPr>
        <p:spPr>
          <a:xfrm>
            <a:off x="1085918" y="1406188"/>
            <a:ext cx="16904369" cy="502701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355600">
              <a:lnSpc>
                <a:spcPct val="100000"/>
              </a:lnSpc>
              <a:spcBef>
                <a:spcPts val="0"/>
              </a:spcBef>
              <a:defRPr sz="8000">
                <a:solidFill>
                  <a:srgbClr val="FFFFFF"/>
                </a:solidFill>
                <a:latin typeface="Mona Sans Black"/>
                <a:ea typeface="Mona Sans Black"/>
                <a:cs typeface="Mona Sans Black"/>
                <a:sym typeface="Mona Sans Black"/>
              </a:defRPr>
            </a:lvl1pPr>
          </a:lstStyle>
          <a:p>
            <a:r>
              <a:rPr lang="sv-SE" noProof="1"/>
              <a:t>Hur vi orienterar </a:t>
            </a:r>
            <a:br>
              <a:rPr lang="sv-SE" noProof="1"/>
            </a:br>
            <a:r>
              <a:rPr lang="sv-SE" noProof="1"/>
              <a:t>oss i ett komplext informationslandskap</a:t>
            </a:r>
          </a:p>
          <a:p>
            <a:endParaRPr lang="sv-SE" noProof="1"/>
          </a:p>
        </p:txBody>
      </p:sp>
      <p:sp>
        <p:nvSpPr>
          <p:cNvPr id="5" name="Till arbetsgruppen:…">
            <a:extLst>
              <a:ext uri="{FF2B5EF4-FFF2-40B4-BE49-F238E27FC236}">
                <a16:creationId xmlns:a16="http://schemas.microsoft.com/office/drawing/2014/main" id="{3A3FC47A-C6EE-6B18-CCF8-D34E8332AA7B}"/>
              </a:ext>
            </a:extLst>
          </p:cNvPr>
          <p:cNvSpPr txBox="1"/>
          <p:nvPr/>
        </p:nvSpPr>
        <p:spPr>
          <a:xfrm>
            <a:off x="1166487" y="5492930"/>
            <a:ext cx="10125290" cy="87203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defTabSz="355600">
              <a:lnSpc>
                <a:spcPct val="100000"/>
              </a:lnSpc>
              <a:spcBef>
                <a:spcPts val="2100"/>
              </a:spcBef>
              <a:defRPr sz="5000">
                <a:solidFill>
                  <a:srgbClr val="FFFFFF"/>
                </a:solidFill>
                <a:latin typeface="Mona Sans Black"/>
                <a:ea typeface="Mona Sans Black"/>
                <a:cs typeface="Mona Sans Black"/>
                <a:sym typeface="Mona Sans Black"/>
              </a:defRPr>
            </a:pPr>
            <a:r>
              <a:rPr lang="sv-SE" noProof="1">
                <a:latin typeface="Mona Sans Light" pitchFamily="2" charset="77"/>
              </a:rPr>
              <a:t>Avläsa, tolka, värdera</a:t>
            </a:r>
          </a:p>
        </p:txBody>
      </p:sp>
      <p:pic>
        <p:nvPicPr>
          <p:cNvPr id="8" name="Bild" descr="Bild">
            <a:extLst>
              <a:ext uri="{FF2B5EF4-FFF2-40B4-BE49-F238E27FC236}">
                <a16:creationId xmlns:a16="http://schemas.microsoft.com/office/drawing/2014/main" id="{28C2578A-25CD-37B7-0CDB-342FB22276E7}"/>
              </a:ext>
            </a:extLst>
          </p:cNvPr>
          <p:cNvPicPr>
            <a:picLocks noChangeAspect="1"/>
          </p:cNvPicPr>
          <p:nvPr/>
        </p:nvPicPr>
        <p:blipFill>
          <a:blip r:embed="rId3"/>
          <a:stretch>
            <a:fillRect/>
          </a:stretch>
        </p:blipFill>
        <p:spPr>
          <a:xfrm>
            <a:off x="1166487" y="11295194"/>
            <a:ext cx="2321284" cy="1679378"/>
          </a:xfrm>
          <a:prstGeom prst="rect">
            <a:avLst/>
          </a:prstGeom>
          <a:ln w="12700">
            <a:miter lim="400000"/>
          </a:ln>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7" name="MeMy_Bild-3.png" descr="MeMy_Bild-3.png"/>
          <p:cNvPicPr>
            <a:picLocks noChangeAspect="1"/>
          </p:cNvPicPr>
          <p:nvPr/>
        </p:nvPicPr>
        <p:blipFill>
          <a:blip r:embed="rId2"/>
          <a:srcRect l="10531" t="15519" r="17577" b="7303"/>
          <a:stretch>
            <a:fillRect/>
          </a:stretch>
        </p:blipFill>
        <p:spPr>
          <a:xfrm>
            <a:off x="4290434" y="1545643"/>
            <a:ext cx="20154306" cy="12170357"/>
          </a:xfrm>
          <a:prstGeom prst="rect">
            <a:avLst/>
          </a:prstGeom>
          <a:ln w="12700">
            <a:miter lim="400000"/>
          </a:ln>
        </p:spPr>
      </p:pic>
      <p:sp>
        <p:nvSpPr>
          <p:cNvPr id="3" name="Övningar/diskussionförslag:">
            <a:extLst>
              <a:ext uri="{FF2B5EF4-FFF2-40B4-BE49-F238E27FC236}">
                <a16:creationId xmlns:a16="http://schemas.microsoft.com/office/drawing/2014/main" id="{F9EE17FA-69A4-F3A4-C57C-E23E957AED19}"/>
              </a:ext>
            </a:extLst>
          </p:cNvPr>
          <p:cNvSpPr txBox="1"/>
          <p:nvPr/>
        </p:nvSpPr>
        <p:spPr>
          <a:xfrm>
            <a:off x="1085919" y="1406188"/>
            <a:ext cx="10722798" cy="625812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355600">
              <a:lnSpc>
                <a:spcPct val="100000"/>
              </a:lnSpc>
              <a:spcBef>
                <a:spcPts val="0"/>
              </a:spcBef>
              <a:defRPr sz="8000">
                <a:solidFill>
                  <a:srgbClr val="FFFFFF"/>
                </a:solidFill>
                <a:latin typeface="Mona Sans Black"/>
                <a:ea typeface="Mona Sans Black"/>
                <a:cs typeface="Mona Sans Black"/>
                <a:sym typeface="Mona Sans Black"/>
              </a:defRPr>
            </a:lvl1pPr>
          </a:lstStyle>
          <a:p>
            <a:r>
              <a:rPr lang="sv-SE" noProof="1"/>
              <a:t>Samtal och möten bidrar till att </a:t>
            </a:r>
            <a:br>
              <a:rPr lang="sv-SE" noProof="1"/>
            </a:br>
            <a:r>
              <a:rPr lang="sv-SE" noProof="1"/>
              <a:t>bygga läsförmåga och MIK</a:t>
            </a:r>
          </a:p>
          <a:p>
            <a:endParaRPr lang="sv-SE" noProof="1"/>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0" name="MeMy_Bild-4.png" descr="MeMy_Bild-4.png"/>
          <p:cNvPicPr>
            <a:picLocks noChangeAspect="1"/>
          </p:cNvPicPr>
          <p:nvPr/>
        </p:nvPicPr>
        <p:blipFill>
          <a:blip r:embed="rId2"/>
          <a:srcRect l="16774" t="2094" r="11043" b="8677"/>
          <a:stretch>
            <a:fillRect/>
          </a:stretch>
        </p:blipFill>
        <p:spPr>
          <a:xfrm>
            <a:off x="7770758" y="2164202"/>
            <a:ext cx="16613242" cy="11551798"/>
          </a:xfrm>
          <a:prstGeom prst="rect">
            <a:avLst/>
          </a:prstGeom>
          <a:ln w="12700">
            <a:miter lim="400000"/>
          </a:ln>
        </p:spPr>
      </p:pic>
      <p:sp>
        <p:nvSpPr>
          <p:cNvPr id="4" name="Övningar/diskussionförslag:">
            <a:extLst>
              <a:ext uri="{FF2B5EF4-FFF2-40B4-BE49-F238E27FC236}">
                <a16:creationId xmlns:a16="http://schemas.microsoft.com/office/drawing/2014/main" id="{5B0327BC-837D-9A36-6099-C3644A5F2E45}"/>
              </a:ext>
            </a:extLst>
          </p:cNvPr>
          <p:cNvSpPr txBox="1"/>
          <p:nvPr/>
        </p:nvSpPr>
        <p:spPr>
          <a:xfrm>
            <a:off x="1085918" y="1406188"/>
            <a:ext cx="15159425" cy="1320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defTabSz="355600">
              <a:lnSpc>
                <a:spcPct val="100000"/>
              </a:lnSpc>
              <a:spcBef>
                <a:spcPts val="0"/>
              </a:spcBef>
              <a:defRPr sz="8000">
                <a:solidFill>
                  <a:srgbClr val="FFFFFF"/>
                </a:solidFill>
                <a:latin typeface="Mona Sans Black"/>
                <a:ea typeface="Mona Sans Black"/>
                <a:cs typeface="Mona Sans Black"/>
                <a:sym typeface="Mona Sans Black"/>
              </a:defRPr>
            </a:lvl1pPr>
          </a:lstStyle>
          <a:p>
            <a:r>
              <a:rPr lang="sv-SE" noProof="1"/>
              <a:t>Ett livslångt lärande</a:t>
            </a:r>
            <a:endParaRPr lang="LID65535" noProof="1"/>
          </a:p>
        </p:txBody>
      </p:sp>
      <p:sp>
        <p:nvSpPr>
          <p:cNvPr id="6" name="Till arbetsgruppen:…">
            <a:extLst>
              <a:ext uri="{FF2B5EF4-FFF2-40B4-BE49-F238E27FC236}">
                <a16:creationId xmlns:a16="http://schemas.microsoft.com/office/drawing/2014/main" id="{28B2AB5F-4ECF-48A7-89AC-0400C98091C7}"/>
              </a:ext>
            </a:extLst>
          </p:cNvPr>
          <p:cNvSpPr txBox="1"/>
          <p:nvPr/>
        </p:nvSpPr>
        <p:spPr>
          <a:xfrm>
            <a:off x="1166487" y="3025059"/>
            <a:ext cx="10125290" cy="31803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defTabSz="355600">
              <a:lnSpc>
                <a:spcPct val="100000"/>
              </a:lnSpc>
              <a:spcBef>
                <a:spcPts val="2100"/>
              </a:spcBef>
              <a:defRPr sz="5000">
                <a:solidFill>
                  <a:srgbClr val="FFFFFF"/>
                </a:solidFill>
                <a:latin typeface="Mona Sans Black"/>
                <a:ea typeface="Mona Sans Black"/>
                <a:cs typeface="Mona Sans Black"/>
                <a:sym typeface="Mona Sans Black"/>
              </a:defRPr>
            </a:pPr>
            <a:r>
              <a:rPr lang="sv-SE" noProof="1">
                <a:latin typeface="Mona Sans Light" pitchFamily="2" charset="77"/>
              </a:rPr>
              <a:t>I en föränderlig värld behöver </a:t>
            </a:r>
            <a:br>
              <a:rPr lang="sv-SE" noProof="1">
                <a:latin typeface="Mona Sans Light" pitchFamily="2" charset="77"/>
              </a:rPr>
            </a:br>
            <a:r>
              <a:rPr lang="sv-SE" noProof="1">
                <a:latin typeface="Mona Sans Light" pitchFamily="2" charset="77"/>
              </a:rPr>
              <a:t>vår läsförmåga och MIK hela </a:t>
            </a:r>
            <a:br>
              <a:rPr lang="sv-SE" noProof="1">
                <a:latin typeface="Mona Sans Light" pitchFamily="2" charset="77"/>
              </a:rPr>
            </a:br>
            <a:r>
              <a:rPr lang="sv-SE" noProof="1">
                <a:latin typeface="Mona Sans Light" pitchFamily="2" charset="77"/>
              </a:rPr>
              <a:t>tiden uppdateras för att </a:t>
            </a:r>
            <a:br>
              <a:rPr lang="sv-SE" noProof="1">
                <a:latin typeface="Mona Sans Light" pitchFamily="2" charset="77"/>
              </a:rPr>
            </a:br>
            <a:r>
              <a:rPr lang="sv-SE" noProof="1">
                <a:latin typeface="Mona Sans Light" pitchFamily="2" charset="77"/>
              </a:rPr>
              <a:t>vara i takt med tiden</a:t>
            </a:r>
            <a:endParaRPr lang="LID65535" noProof="1">
              <a:latin typeface="Mona Sans Light" pitchFamily="2" charset="77"/>
              <a:ea typeface="Mona Sans Light"/>
              <a:cs typeface="Mona Sans Light"/>
              <a:sym typeface="Mona Sans Light"/>
            </a:endParaRP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 name="Övningar/diskussionförslag:"/>
          <p:cNvSpPr txBox="1"/>
          <p:nvPr/>
        </p:nvSpPr>
        <p:spPr>
          <a:xfrm>
            <a:off x="1085918" y="1406188"/>
            <a:ext cx="15159425" cy="1320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defTabSz="355600">
              <a:lnSpc>
                <a:spcPct val="100000"/>
              </a:lnSpc>
              <a:spcBef>
                <a:spcPts val="0"/>
              </a:spcBef>
              <a:defRPr sz="8000">
                <a:solidFill>
                  <a:srgbClr val="FFFFFF"/>
                </a:solidFill>
                <a:latin typeface="Mona Sans Black"/>
                <a:ea typeface="Mona Sans Black"/>
                <a:cs typeface="Mona Sans Black"/>
                <a:sym typeface="Mona Sans Black"/>
              </a:defRPr>
            </a:lvl1pPr>
          </a:lstStyle>
          <a:p>
            <a:r>
              <a:rPr lang="LID65535" noProof="1"/>
              <a:t>Övningar/diskussionförslag</a:t>
            </a:r>
          </a:p>
        </p:txBody>
      </p:sp>
      <p:sp>
        <p:nvSpPr>
          <p:cNvPr id="224" name="Till arbetsgruppen:…"/>
          <p:cNvSpPr txBox="1"/>
          <p:nvPr/>
        </p:nvSpPr>
        <p:spPr>
          <a:xfrm>
            <a:off x="1166487" y="3429096"/>
            <a:ext cx="15858770" cy="67967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defTabSz="355600">
              <a:lnSpc>
                <a:spcPct val="100000"/>
              </a:lnSpc>
              <a:spcBef>
                <a:spcPts val="2100"/>
              </a:spcBef>
              <a:defRPr sz="5000">
                <a:solidFill>
                  <a:srgbClr val="FFFFFF"/>
                </a:solidFill>
                <a:latin typeface="Mona Sans Black"/>
                <a:ea typeface="Mona Sans Black"/>
                <a:cs typeface="Mona Sans Black"/>
                <a:sym typeface="Mona Sans Black"/>
              </a:defRPr>
            </a:pPr>
            <a:r>
              <a:rPr lang="LID65535" noProof="1"/>
              <a:t>Till arbetsgruppen: </a:t>
            </a:r>
          </a:p>
          <a:p>
            <a:pPr defTabSz="355600">
              <a:spcBef>
                <a:spcPts val="2100"/>
              </a:spcBef>
              <a:buSzPct val="150000"/>
              <a:defRPr sz="5000">
                <a:solidFill>
                  <a:srgbClr val="FFFFFF"/>
                </a:solidFill>
                <a:latin typeface="Mona Sans Black"/>
                <a:ea typeface="Mona Sans Black"/>
                <a:cs typeface="Mona Sans Black"/>
                <a:sym typeface="Mona Sans Black"/>
              </a:defRPr>
            </a:pPr>
            <a:r>
              <a:rPr lang="sv-SE" sz="5000" dirty="0">
                <a:solidFill>
                  <a:srgbClr val="FFFFFF"/>
                </a:solidFill>
                <a:latin typeface="Mona Sans Light" pitchFamily="2" charset="77"/>
                <a:sym typeface="Mona Sans Black"/>
              </a:rPr>
              <a:t>Hur kan budskapet om kopplingen mellan läsförmåga och MIK för en stärkt motståndskraft mot desinformation förmedlas i din/er verksamhet? </a:t>
            </a:r>
          </a:p>
          <a:p>
            <a:pPr marL="571500" indent="-571500" defTabSz="355600">
              <a:spcBef>
                <a:spcPts val="2100"/>
              </a:spcBef>
              <a:buSzPct val="150000"/>
              <a:buChar char="•"/>
              <a:defRPr sz="5000">
                <a:solidFill>
                  <a:srgbClr val="FFFFFF"/>
                </a:solidFill>
                <a:latin typeface="Mona Sans Black"/>
                <a:ea typeface="Mona Sans Black"/>
                <a:cs typeface="Mona Sans Black"/>
                <a:sym typeface="Mona Sans Black"/>
              </a:defRPr>
            </a:pPr>
            <a:r>
              <a:rPr lang="sv-SE" noProof="1">
                <a:latin typeface="Mona Sans Light"/>
                <a:ea typeface="Mona Sans Light"/>
                <a:cs typeface="Mona Sans Light"/>
                <a:sym typeface="Mona Sans Light"/>
              </a:rPr>
              <a:t>Vilka är era målgrupper?</a:t>
            </a:r>
          </a:p>
          <a:p>
            <a:pPr marL="571500" indent="-571500" defTabSz="355600">
              <a:spcBef>
                <a:spcPts val="2100"/>
              </a:spcBef>
              <a:buSzPct val="150000"/>
              <a:buChar char="•"/>
              <a:defRPr sz="5000">
                <a:solidFill>
                  <a:srgbClr val="FFFFFF"/>
                </a:solidFill>
                <a:latin typeface="Mona Sans Black"/>
                <a:ea typeface="Mona Sans Black"/>
                <a:cs typeface="Mona Sans Black"/>
                <a:sym typeface="Mona Sans Black"/>
              </a:defRPr>
            </a:pPr>
            <a:r>
              <a:rPr lang="sv-SE" noProof="1">
                <a:latin typeface="Mona Sans Light"/>
                <a:ea typeface="Mona Sans Light"/>
                <a:cs typeface="Mona Sans Light"/>
                <a:sym typeface="Mona Sans Light"/>
              </a:rPr>
              <a:t>Vilka sammanhang finns där kunskap kan förmedlas till dessa?</a:t>
            </a:r>
          </a:p>
          <a:p>
            <a:pPr marL="571500" indent="-571500" defTabSz="355600">
              <a:spcBef>
                <a:spcPts val="2100"/>
              </a:spcBef>
              <a:buSzPct val="150000"/>
              <a:buChar char="•"/>
              <a:defRPr sz="5000">
                <a:solidFill>
                  <a:srgbClr val="FFFFFF"/>
                </a:solidFill>
                <a:latin typeface="Mona Sans Black"/>
                <a:ea typeface="Mona Sans Black"/>
                <a:cs typeface="Mona Sans Black"/>
                <a:sym typeface="Mona Sans Black"/>
              </a:defRPr>
            </a:pPr>
            <a:r>
              <a:rPr lang="sv-SE" noProof="1">
                <a:latin typeface="Mona Sans Light"/>
                <a:ea typeface="Mona Sans Light"/>
                <a:cs typeface="Mona Sans Light"/>
                <a:sym typeface="Mona Sans Light"/>
              </a:rPr>
              <a:t>Hur kan budskapet bäst förmedlas?</a:t>
            </a:r>
            <a:endParaRPr lang="LID65535" noProof="1">
              <a:latin typeface="Mona Sans Light"/>
              <a:ea typeface="Mona Sans Light"/>
              <a:cs typeface="Mona Sans Light"/>
              <a:sym typeface="Mona Sans Light"/>
            </a:endParaRP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 name="Övningar/diskussionförslag:"/>
          <p:cNvSpPr txBox="1"/>
          <p:nvPr/>
        </p:nvSpPr>
        <p:spPr>
          <a:xfrm>
            <a:off x="1085918" y="1406188"/>
            <a:ext cx="15159425" cy="1320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defTabSz="355600">
              <a:lnSpc>
                <a:spcPct val="100000"/>
              </a:lnSpc>
              <a:spcBef>
                <a:spcPts val="0"/>
              </a:spcBef>
              <a:defRPr sz="8000">
                <a:solidFill>
                  <a:srgbClr val="FFFFFF"/>
                </a:solidFill>
                <a:latin typeface="Mona Sans Black"/>
                <a:ea typeface="Mona Sans Black"/>
                <a:cs typeface="Mona Sans Black"/>
                <a:sym typeface="Mona Sans Black"/>
              </a:defRPr>
            </a:lvl1pPr>
          </a:lstStyle>
          <a:p>
            <a:r>
              <a:rPr lang="LID65535" noProof="1"/>
              <a:t>Övningar/diskussionförslag</a:t>
            </a:r>
          </a:p>
        </p:txBody>
      </p:sp>
      <p:sp>
        <p:nvSpPr>
          <p:cNvPr id="228" name="Mot barn/ungdomar:…"/>
          <p:cNvSpPr txBox="1"/>
          <p:nvPr/>
        </p:nvSpPr>
        <p:spPr>
          <a:xfrm>
            <a:off x="1166487" y="3429096"/>
            <a:ext cx="16011696" cy="54737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defTabSz="355600">
              <a:lnSpc>
                <a:spcPct val="100000"/>
              </a:lnSpc>
              <a:spcBef>
                <a:spcPts val="2100"/>
              </a:spcBef>
              <a:defRPr sz="5000">
                <a:solidFill>
                  <a:srgbClr val="FFFFFF"/>
                </a:solidFill>
                <a:latin typeface="Mona Sans Black"/>
                <a:ea typeface="Mona Sans Black"/>
                <a:cs typeface="Mona Sans Black"/>
                <a:sym typeface="Mona Sans Black"/>
              </a:defRPr>
            </a:pPr>
            <a:r>
              <a:rPr lang="LID65535" noProof="1"/>
              <a:t>Mot barn/ungdomar: </a:t>
            </a:r>
          </a:p>
          <a:p>
            <a:pPr marL="571500" indent="-571500" defTabSz="355600">
              <a:lnSpc>
                <a:spcPct val="100000"/>
              </a:lnSpc>
              <a:spcBef>
                <a:spcPts val="2100"/>
              </a:spcBef>
              <a:buSzPct val="140000"/>
              <a:buChar char="•"/>
              <a:defRPr sz="5000">
                <a:solidFill>
                  <a:srgbClr val="FFFFFF"/>
                </a:solidFill>
                <a:latin typeface="Mona Sans Black"/>
                <a:ea typeface="Mona Sans Black"/>
                <a:cs typeface="Mona Sans Black"/>
                <a:sym typeface="Mona Sans Black"/>
              </a:defRPr>
            </a:pPr>
            <a:r>
              <a:rPr lang="LID65535" noProof="1">
                <a:latin typeface="Mona Sans Light"/>
                <a:ea typeface="Mona Sans Light"/>
                <a:cs typeface="Mona Sans Light"/>
                <a:sym typeface="Mona Sans Light"/>
              </a:rPr>
              <a:t>Varför är det egentligen så bra att kunna läsa? </a:t>
            </a:r>
          </a:p>
          <a:p>
            <a:pPr marL="571500" indent="-571500" defTabSz="355600">
              <a:lnSpc>
                <a:spcPct val="100000"/>
              </a:lnSpc>
              <a:spcBef>
                <a:spcPts val="2100"/>
              </a:spcBef>
              <a:buSzPct val="140000"/>
              <a:buChar char="•"/>
              <a:defRPr sz="5000">
                <a:solidFill>
                  <a:srgbClr val="FFFFFF"/>
                </a:solidFill>
                <a:latin typeface="Mona Sans Black"/>
                <a:ea typeface="Mona Sans Black"/>
                <a:cs typeface="Mona Sans Black"/>
                <a:sym typeface="Mona Sans Black"/>
              </a:defRPr>
            </a:pPr>
            <a:r>
              <a:rPr lang="LID65535" noProof="1">
                <a:latin typeface="Mona Sans Light"/>
                <a:ea typeface="Mona Sans Light"/>
                <a:cs typeface="Mona Sans Light"/>
                <a:sym typeface="Mona Sans Light"/>
              </a:rPr>
              <a:t>Läs upp/dela ut text och diskutera</a:t>
            </a:r>
            <a:r>
              <a:rPr lang="sv-SE" noProof="1">
                <a:latin typeface="Mona Sans Light"/>
                <a:ea typeface="Mona Sans Light"/>
                <a:cs typeface="Mona Sans Light"/>
                <a:sym typeface="Mona Sans Light"/>
              </a:rPr>
              <a:t> sen</a:t>
            </a:r>
            <a:r>
              <a:rPr lang="LID65535" noProof="1">
                <a:latin typeface="Mona Sans Light"/>
                <a:ea typeface="Mona Sans Light"/>
                <a:cs typeface="Mona Sans Light"/>
                <a:sym typeface="Mona Sans Light"/>
              </a:rPr>
              <a:t>: Vad är syftet med den här texten? Vad vill den som skrivit texten? </a:t>
            </a:r>
          </a:p>
          <a:p>
            <a:pPr marL="571500" indent="-571500" defTabSz="355600">
              <a:lnSpc>
                <a:spcPct val="100000"/>
              </a:lnSpc>
              <a:spcBef>
                <a:spcPts val="2100"/>
              </a:spcBef>
              <a:buSzPct val="140000"/>
              <a:buChar char="•"/>
              <a:defRPr sz="5000">
                <a:solidFill>
                  <a:srgbClr val="FFFFFF"/>
                </a:solidFill>
                <a:latin typeface="Mona Sans Black"/>
                <a:ea typeface="Mona Sans Black"/>
                <a:cs typeface="Mona Sans Black"/>
                <a:sym typeface="Mona Sans Black"/>
              </a:defRPr>
            </a:pPr>
            <a:r>
              <a:rPr lang="LID65535" noProof="1">
                <a:latin typeface="Mona Sans Light"/>
                <a:ea typeface="Mona Sans Light"/>
                <a:cs typeface="Mona Sans Light"/>
                <a:sym typeface="Mona Sans Light"/>
              </a:rPr>
              <a:t>Hur läser ni idag? Vad läser ni? Vad är det för skillnad på de olika texterna? </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 name="mediemyndigheten.se/rapportens-namn…"/>
          <p:cNvSpPr txBox="1"/>
          <p:nvPr/>
        </p:nvSpPr>
        <p:spPr>
          <a:xfrm>
            <a:off x="1104279" y="5911850"/>
            <a:ext cx="12726367" cy="24493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marL="571500" indent="-571500" defTabSz="355600">
              <a:spcBef>
                <a:spcPts val="2100"/>
              </a:spcBef>
              <a:buSzPct val="160000"/>
              <a:buChar char="•"/>
              <a:defRPr sz="5000">
                <a:solidFill>
                  <a:srgbClr val="FFFFFF"/>
                </a:solidFill>
                <a:latin typeface="Mona Sans Light"/>
                <a:ea typeface="Mona Sans Light"/>
                <a:cs typeface="Mona Sans Light"/>
                <a:sym typeface="Mona Sans Light"/>
              </a:defRPr>
            </a:pPr>
            <a:r>
              <a:rPr lang="sv-SE" sz="5000" b="1" dirty="0">
                <a:solidFill>
                  <a:srgbClr val="FFFFFF"/>
                </a:solidFill>
                <a:latin typeface="Mona Sans Light"/>
                <a:sym typeface="Mona Sans Light"/>
              </a:rPr>
              <a:t>mediemyndigheten.se/medie-och-informationskunnighet-mik/lasformaga/</a:t>
            </a:r>
          </a:p>
          <a:p>
            <a:pPr marL="571500" indent="-571500" defTabSz="355600">
              <a:spcBef>
                <a:spcPts val="2100"/>
              </a:spcBef>
              <a:buSzPct val="160000"/>
              <a:buChar char="•"/>
              <a:defRPr sz="5000">
                <a:solidFill>
                  <a:srgbClr val="FFFFFF"/>
                </a:solidFill>
                <a:latin typeface="Mona Sans Light"/>
                <a:ea typeface="Mona Sans Light"/>
                <a:cs typeface="Mona Sans Light"/>
                <a:sym typeface="Mona Sans Light"/>
              </a:defRPr>
            </a:pPr>
            <a:r>
              <a:rPr lang="LID65535" noProof="1">
                <a:solidFill>
                  <a:schemeClr val="bg1"/>
                </a:solidFill>
              </a:rPr>
              <a:t>mediemedveten.se</a:t>
            </a:r>
            <a:endParaRPr lang="sv-SE" noProof="1">
              <a:solidFill>
                <a:schemeClr val="bg1"/>
              </a:solidFill>
            </a:endParaRPr>
          </a:p>
        </p:txBody>
      </p:sp>
      <p:pic>
        <p:nvPicPr>
          <p:cNvPr id="232" name="MM_Digital_Marke_Bli+Webb_Gul.png" descr="MM_Digital_Marke_Bli+Webb_Gul.png"/>
          <p:cNvPicPr>
            <a:picLocks noChangeAspect="1"/>
          </p:cNvPicPr>
          <p:nvPr/>
        </p:nvPicPr>
        <p:blipFill>
          <a:blip r:embed="rId2"/>
          <a:stretch>
            <a:fillRect/>
          </a:stretch>
        </p:blipFill>
        <p:spPr>
          <a:xfrm>
            <a:off x="15372793" y="5328121"/>
            <a:ext cx="5961846" cy="5961845"/>
          </a:xfrm>
          <a:prstGeom prst="rect">
            <a:avLst/>
          </a:prstGeom>
          <a:ln w="12700">
            <a:miter lim="400000"/>
          </a:ln>
        </p:spPr>
      </p:pic>
      <p:sp>
        <p:nvSpPr>
          <p:cNvPr id="233" name="Läs om kopplingen mellan läsförmåga och MIK, och om din roll i att bygga ett motståndskraftigt Sverige:"/>
          <p:cNvSpPr txBox="1"/>
          <p:nvPr/>
        </p:nvSpPr>
        <p:spPr>
          <a:xfrm>
            <a:off x="1085919" y="1406188"/>
            <a:ext cx="19231604" cy="379591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355600">
              <a:lnSpc>
                <a:spcPct val="100000"/>
              </a:lnSpc>
              <a:spcBef>
                <a:spcPts val="0"/>
              </a:spcBef>
              <a:defRPr sz="8000">
                <a:solidFill>
                  <a:srgbClr val="FFFFFF"/>
                </a:solidFill>
                <a:latin typeface="Mona Sans Black"/>
                <a:ea typeface="Mona Sans Black"/>
                <a:cs typeface="Mona Sans Black"/>
                <a:sym typeface="Mona Sans Black"/>
              </a:defRPr>
            </a:lvl1pPr>
          </a:lstStyle>
          <a:p>
            <a:r>
              <a:rPr lang="sv-SE" dirty="0"/>
              <a:t>Läs mer om läsförmåga, MIK, bilders makt och din roll i att bygga ett motståndskraftigt Sverige</a:t>
            </a:r>
            <a:endParaRPr lang="LID65535" noProof="1"/>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0" name="Gruppera"/>
          <p:cNvGrpSpPr/>
          <p:nvPr/>
        </p:nvGrpSpPr>
        <p:grpSpPr>
          <a:xfrm>
            <a:off x="12982667" y="4760295"/>
            <a:ext cx="4704208" cy="5432638"/>
            <a:chOff x="0" y="0"/>
            <a:chExt cx="4704206" cy="5432637"/>
          </a:xfrm>
        </p:grpSpPr>
        <p:pic>
          <p:nvPicPr>
            <p:cNvPr id="178" name="Bild" descr="Bild"/>
            <p:cNvPicPr>
              <a:picLocks noChangeAspect="1"/>
            </p:cNvPicPr>
            <p:nvPr/>
          </p:nvPicPr>
          <p:blipFill>
            <a:blip r:embed="rId3"/>
            <a:stretch>
              <a:fillRect/>
            </a:stretch>
          </p:blipFill>
          <p:spPr>
            <a:xfrm rot="1440000">
              <a:off x="-66665" y="3778667"/>
              <a:ext cx="4837537" cy="700448"/>
            </a:xfrm>
            <a:prstGeom prst="rect">
              <a:avLst/>
            </a:prstGeom>
            <a:ln w="12700" cap="flat">
              <a:noFill/>
              <a:miter lim="400000"/>
            </a:ln>
            <a:effectLst/>
          </p:spPr>
        </p:pic>
        <p:pic>
          <p:nvPicPr>
            <p:cNvPr id="179" name="Bild" descr="Bild"/>
            <p:cNvPicPr>
              <a:picLocks noChangeAspect="1"/>
            </p:cNvPicPr>
            <p:nvPr/>
          </p:nvPicPr>
          <p:blipFill>
            <a:blip r:embed="rId3"/>
            <a:stretch>
              <a:fillRect/>
            </a:stretch>
          </p:blipFill>
          <p:spPr>
            <a:xfrm rot="20160000">
              <a:off x="-66665" y="953523"/>
              <a:ext cx="4837537" cy="700448"/>
            </a:xfrm>
            <a:prstGeom prst="rect">
              <a:avLst/>
            </a:prstGeom>
            <a:ln w="12700" cap="flat">
              <a:noFill/>
              <a:miter lim="400000"/>
            </a:ln>
            <a:effectLst/>
          </p:spPr>
        </p:pic>
      </p:grpSp>
      <p:grpSp>
        <p:nvGrpSpPr>
          <p:cNvPr id="183" name="Gruppera"/>
          <p:cNvGrpSpPr/>
          <p:nvPr/>
        </p:nvGrpSpPr>
        <p:grpSpPr>
          <a:xfrm flipH="1">
            <a:off x="6697125" y="4763792"/>
            <a:ext cx="4704207" cy="5432638"/>
            <a:chOff x="0" y="0"/>
            <a:chExt cx="4704206" cy="5432637"/>
          </a:xfrm>
        </p:grpSpPr>
        <p:pic>
          <p:nvPicPr>
            <p:cNvPr id="181" name="Bild" descr="Bild"/>
            <p:cNvPicPr>
              <a:picLocks noChangeAspect="1"/>
            </p:cNvPicPr>
            <p:nvPr/>
          </p:nvPicPr>
          <p:blipFill>
            <a:blip r:embed="rId3"/>
            <a:stretch>
              <a:fillRect/>
            </a:stretch>
          </p:blipFill>
          <p:spPr>
            <a:xfrm rot="1440000">
              <a:off x="-66665" y="3778667"/>
              <a:ext cx="4837537" cy="700448"/>
            </a:xfrm>
            <a:prstGeom prst="rect">
              <a:avLst/>
            </a:prstGeom>
            <a:ln w="12700" cap="flat">
              <a:noFill/>
              <a:miter lim="400000"/>
            </a:ln>
            <a:effectLst/>
          </p:spPr>
        </p:pic>
        <p:pic>
          <p:nvPicPr>
            <p:cNvPr id="182" name="Bild" descr="Bild"/>
            <p:cNvPicPr>
              <a:picLocks noChangeAspect="1"/>
            </p:cNvPicPr>
            <p:nvPr/>
          </p:nvPicPr>
          <p:blipFill>
            <a:blip r:embed="rId3"/>
            <a:stretch>
              <a:fillRect/>
            </a:stretch>
          </p:blipFill>
          <p:spPr>
            <a:xfrm rot="20160000">
              <a:off x="-66665" y="953523"/>
              <a:ext cx="4837537" cy="700448"/>
            </a:xfrm>
            <a:prstGeom prst="rect">
              <a:avLst/>
            </a:prstGeom>
            <a:ln w="12700" cap="flat">
              <a:noFill/>
              <a:miter lim="400000"/>
            </a:ln>
            <a:effectLst/>
          </p:spPr>
        </p:pic>
      </p:grpSp>
      <p:pic>
        <p:nvPicPr>
          <p:cNvPr id="184" name="MeMy_Kunskapsunderlag_Omslag_RGB.png" descr="MeMy_Kunskapsunderlag_Omslag_RGB.png"/>
          <p:cNvPicPr>
            <a:picLocks noChangeAspect="1"/>
          </p:cNvPicPr>
          <p:nvPr/>
        </p:nvPicPr>
        <p:blipFill>
          <a:blip r:embed="rId4"/>
          <a:stretch>
            <a:fillRect/>
          </a:stretch>
        </p:blipFill>
        <p:spPr>
          <a:xfrm>
            <a:off x="9870314" y="4197391"/>
            <a:ext cx="4643372" cy="6565440"/>
          </a:xfrm>
          <a:prstGeom prst="rect">
            <a:avLst/>
          </a:prstGeom>
          <a:ln w="25400">
            <a:solidFill>
              <a:srgbClr val="EFE9DF"/>
            </a:solidFill>
            <a:miter lim="400000"/>
          </a:ln>
        </p:spPr>
      </p:pic>
      <p:sp>
        <p:nvSpPr>
          <p:cNvPr id="185" name="Spridningsmaterial"/>
          <p:cNvSpPr txBox="1"/>
          <p:nvPr/>
        </p:nvSpPr>
        <p:spPr>
          <a:xfrm>
            <a:off x="1085918" y="1406188"/>
            <a:ext cx="10490714" cy="1320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defTabSz="355600">
              <a:lnSpc>
                <a:spcPct val="100000"/>
              </a:lnSpc>
              <a:spcBef>
                <a:spcPts val="0"/>
              </a:spcBef>
              <a:defRPr sz="8000">
                <a:solidFill>
                  <a:srgbClr val="FFFFFF"/>
                </a:solidFill>
                <a:latin typeface="Mona Sans Black"/>
                <a:ea typeface="Mona Sans Black"/>
                <a:cs typeface="Mona Sans Black"/>
                <a:sym typeface="Mona Sans Black"/>
              </a:defRPr>
            </a:lvl1pPr>
          </a:lstStyle>
          <a:p>
            <a:r>
              <a:rPr lang="LID65535" noProof="1"/>
              <a:t>Spridningsmaterial</a:t>
            </a:r>
          </a:p>
        </p:txBody>
      </p:sp>
      <p:sp>
        <p:nvSpPr>
          <p:cNvPr id="186" name="Kunskapsunderlag"/>
          <p:cNvSpPr txBox="1"/>
          <p:nvPr/>
        </p:nvSpPr>
        <p:spPr>
          <a:xfrm>
            <a:off x="10509694" y="10999634"/>
            <a:ext cx="3364612" cy="558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ctr" defTabSz="355600">
              <a:lnSpc>
                <a:spcPct val="100000"/>
              </a:lnSpc>
              <a:spcBef>
                <a:spcPts val="2100"/>
              </a:spcBef>
              <a:defRPr sz="3000">
                <a:solidFill>
                  <a:srgbClr val="FFFFFF"/>
                </a:solidFill>
                <a:latin typeface="Mona Sans Light"/>
                <a:ea typeface="Mona Sans Light"/>
                <a:cs typeface="Mona Sans Light"/>
                <a:sym typeface="Mona Sans Light"/>
              </a:defRPr>
            </a:lvl1pPr>
          </a:lstStyle>
          <a:p>
            <a:pPr>
              <a:defRPr>
                <a:latin typeface="Mona Sans Black"/>
                <a:ea typeface="Mona Sans Black"/>
                <a:cs typeface="Mona Sans Black"/>
                <a:sym typeface="Mona Sans Black"/>
              </a:defRPr>
            </a:pPr>
            <a:r>
              <a:rPr lang="LID65535" noProof="1">
                <a:latin typeface="Mona Sans Light"/>
                <a:ea typeface="Mona Sans Light"/>
                <a:cs typeface="Mona Sans Light"/>
                <a:sym typeface="Mona Sans Light"/>
              </a:rPr>
              <a:t>Kunskapsunderlag</a:t>
            </a:r>
          </a:p>
        </p:txBody>
      </p:sp>
      <p:pic>
        <p:nvPicPr>
          <p:cNvPr id="187" name="MeMy_Broschyr_Omslag_RGB.png"/>
          <p:cNvPicPr>
            <a:picLocks noChangeAspect="1"/>
          </p:cNvPicPr>
          <p:nvPr/>
        </p:nvPicPr>
        <p:blipFill>
          <a:blip r:embed="rId5">
            <a:extLst>
              <a:ext uri="{28A0092B-C50C-407E-A947-70E740481C1C}">
                <a14:useLocalDpi xmlns:a14="http://schemas.microsoft.com/office/drawing/2010/main" val="0"/>
              </a:ext>
            </a:extLst>
          </a:blip>
          <a:srcRect/>
          <a:stretch/>
        </p:blipFill>
        <p:spPr>
          <a:xfrm>
            <a:off x="18095210" y="2595505"/>
            <a:ext cx="2311946" cy="3275258"/>
          </a:xfrm>
          <a:prstGeom prst="rect">
            <a:avLst/>
          </a:prstGeom>
          <a:ln w="25400">
            <a:solidFill>
              <a:srgbClr val="EFE9DF"/>
            </a:solidFill>
            <a:miter lim="400000"/>
          </a:ln>
        </p:spPr>
      </p:pic>
      <p:pic>
        <p:nvPicPr>
          <p:cNvPr id="188" name="MeMy_Broschyr_Omslag-02_RGB.png"/>
          <p:cNvPicPr>
            <a:picLocks noChangeAspect="1"/>
          </p:cNvPicPr>
          <p:nvPr/>
        </p:nvPicPr>
        <p:blipFill>
          <a:blip r:embed="rId6">
            <a:extLst>
              <a:ext uri="{28A0092B-C50C-407E-A947-70E740481C1C}">
                <a14:useLocalDpi xmlns:a14="http://schemas.microsoft.com/office/drawing/2010/main" val="0"/>
              </a:ext>
            </a:extLst>
          </a:blip>
          <a:srcRect/>
          <a:stretch/>
        </p:blipFill>
        <p:spPr>
          <a:xfrm>
            <a:off x="18807767" y="2392305"/>
            <a:ext cx="2311946" cy="3275258"/>
          </a:xfrm>
          <a:prstGeom prst="rect">
            <a:avLst/>
          </a:prstGeom>
          <a:ln w="25400">
            <a:solidFill>
              <a:srgbClr val="EFE9DF"/>
            </a:solidFill>
            <a:miter lim="400000"/>
          </a:ln>
        </p:spPr>
      </p:pic>
      <p:pic>
        <p:nvPicPr>
          <p:cNvPr id="189" name="MeMy_Poster_01_RGB.png"/>
          <p:cNvPicPr>
            <a:picLocks noChangeAspect="1"/>
          </p:cNvPicPr>
          <p:nvPr/>
        </p:nvPicPr>
        <p:blipFill>
          <a:blip r:embed="rId7">
            <a:extLst>
              <a:ext uri="{28A0092B-C50C-407E-A947-70E740481C1C}">
                <a14:useLocalDpi xmlns:a14="http://schemas.microsoft.com/office/drawing/2010/main" val="0"/>
              </a:ext>
            </a:extLst>
          </a:blip>
          <a:srcRect/>
          <a:stretch/>
        </p:blipFill>
        <p:spPr>
          <a:xfrm>
            <a:off x="18130043" y="8108243"/>
            <a:ext cx="2282243" cy="3228209"/>
          </a:xfrm>
          <a:prstGeom prst="rect">
            <a:avLst/>
          </a:prstGeom>
          <a:ln w="25400">
            <a:solidFill>
              <a:srgbClr val="EFE9DF"/>
            </a:solidFill>
            <a:miter lim="400000"/>
          </a:ln>
        </p:spPr>
      </p:pic>
      <p:pic>
        <p:nvPicPr>
          <p:cNvPr id="190" name="MeMy_Poster_02_RGB.png"/>
          <p:cNvPicPr>
            <a:picLocks noChangeAspect="1"/>
          </p:cNvPicPr>
          <p:nvPr/>
        </p:nvPicPr>
        <p:blipFill>
          <a:blip r:embed="rId8">
            <a:extLst>
              <a:ext uri="{28A0092B-C50C-407E-A947-70E740481C1C}">
                <a14:useLocalDpi xmlns:a14="http://schemas.microsoft.com/office/drawing/2010/main" val="0"/>
              </a:ext>
            </a:extLst>
          </a:blip>
          <a:srcRect/>
          <a:stretch/>
        </p:blipFill>
        <p:spPr>
          <a:xfrm>
            <a:off x="19285676" y="7942781"/>
            <a:ext cx="2282243" cy="3228209"/>
          </a:xfrm>
          <a:prstGeom prst="rect">
            <a:avLst/>
          </a:prstGeom>
          <a:ln w="25400">
            <a:solidFill>
              <a:srgbClr val="EFE9DF"/>
            </a:solidFill>
            <a:miter lim="400000"/>
          </a:ln>
        </p:spPr>
      </p:pic>
      <p:pic>
        <p:nvPicPr>
          <p:cNvPr id="191" name="MeMy_Poster_03_RGB.png" descr="MeMy_Poster_03_RGB.png"/>
          <p:cNvPicPr>
            <a:picLocks noChangeAspect="1"/>
          </p:cNvPicPr>
          <p:nvPr/>
        </p:nvPicPr>
        <p:blipFill>
          <a:blip r:embed="rId9"/>
          <a:stretch>
            <a:fillRect/>
          </a:stretch>
        </p:blipFill>
        <p:spPr>
          <a:xfrm>
            <a:off x="20295137" y="7792604"/>
            <a:ext cx="2282717" cy="3228209"/>
          </a:xfrm>
          <a:prstGeom prst="rect">
            <a:avLst/>
          </a:prstGeom>
          <a:ln w="25400">
            <a:solidFill>
              <a:srgbClr val="EFE9DF"/>
            </a:solidFill>
            <a:miter lim="400000"/>
          </a:ln>
        </p:spPr>
      </p:pic>
      <p:pic>
        <p:nvPicPr>
          <p:cNvPr id="192" name="MeMy_Lasformaga-MIK-Motstandskraft_TV-skarm_16x9.png" descr="MeMy_Lasformaga-MIK-Motstandskraft_TV-skarm_16x9.png"/>
          <p:cNvPicPr>
            <a:picLocks noChangeAspect="1"/>
          </p:cNvPicPr>
          <p:nvPr/>
        </p:nvPicPr>
        <p:blipFill>
          <a:blip r:embed="rId10"/>
          <a:stretch>
            <a:fillRect/>
          </a:stretch>
        </p:blipFill>
        <p:spPr>
          <a:xfrm>
            <a:off x="982703" y="8924187"/>
            <a:ext cx="3483095" cy="1959242"/>
          </a:xfrm>
          <a:prstGeom prst="rect">
            <a:avLst/>
          </a:prstGeom>
          <a:ln w="25400">
            <a:solidFill>
              <a:srgbClr val="EFE9DF"/>
            </a:solidFill>
            <a:miter lim="400000"/>
          </a:ln>
        </p:spPr>
      </p:pic>
      <p:pic>
        <p:nvPicPr>
          <p:cNvPr id="193" name="MeMy_Lasformaga-MIK-Motstandskraft_TV-skarm_16x93.png"/>
          <p:cNvPicPr>
            <a:picLocks noChangeAspect="1"/>
          </p:cNvPicPr>
          <p:nvPr/>
        </p:nvPicPr>
        <p:blipFill>
          <a:blip r:embed="rId11">
            <a:extLst>
              <a:ext uri="{28A0092B-C50C-407E-A947-70E740481C1C}">
                <a14:useLocalDpi xmlns:a14="http://schemas.microsoft.com/office/drawing/2010/main" val="0"/>
              </a:ext>
            </a:extLst>
          </a:blip>
          <a:srcRect/>
          <a:stretch/>
        </p:blipFill>
        <p:spPr>
          <a:xfrm>
            <a:off x="1982871" y="9213313"/>
            <a:ext cx="3483095" cy="1959240"/>
          </a:xfrm>
          <a:prstGeom prst="rect">
            <a:avLst/>
          </a:prstGeom>
          <a:ln w="25400">
            <a:solidFill>
              <a:srgbClr val="EFE9DF"/>
            </a:solidFill>
            <a:miter lim="400000"/>
          </a:ln>
        </p:spPr>
      </p:pic>
      <p:pic>
        <p:nvPicPr>
          <p:cNvPr id="194" name="MeMy_Lasformaga-MIK-Motstandskraft_TV-skarm_16x92.png" descr="MeMy_Lasformaga-MIK-Motstandskraft_TV-skarm_16x92.png"/>
          <p:cNvPicPr>
            <a:picLocks noChangeAspect="1"/>
          </p:cNvPicPr>
          <p:nvPr/>
        </p:nvPicPr>
        <p:blipFill>
          <a:blip r:embed="rId12"/>
          <a:stretch>
            <a:fillRect/>
          </a:stretch>
        </p:blipFill>
        <p:spPr>
          <a:xfrm>
            <a:off x="3035312" y="9432187"/>
            <a:ext cx="3483095" cy="1959242"/>
          </a:xfrm>
          <a:prstGeom prst="rect">
            <a:avLst/>
          </a:prstGeom>
          <a:ln w="25400">
            <a:solidFill>
              <a:srgbClr val="EFE9DF"/>
            </a:solidFill>
            <a:miter lim="400000"/>
          </a:ln>
        </p:spPr>
      </p:pic>
      <p:sp>
        <p:nvSpPr>
          <p:cNvPr id="195" name="Broschyr x2"/>
          <p:cNvSpPr txBox="1"/>
          <p:nvPr/>
        </p:nvSpPr>
        <p:spPr>
          <a:xfrm>
            <a:off x="18223103" y="6201029"/>
            <a:ext cx="2795427" cy="558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gn="ctr" defTabSz="355600">
              <a:lnSpc>
                <a:spcPct val="70000"/>
              </a:lnSpc>
              <a:spcBef>
                <a:spcPts val="2100"/>
              </a:spcBef>
              <a:defRPr sz="3000">
                <a:solidFill>
                  <a:srgbClr val="FFFFFF"/>
                </a:solidFill>
                <a:latin typeface="Mona Sans Light"/>
                <a:ea typeface="Mona Sans Light"/>
                <a:cs typeface="Mona Sans Light"/>
                <a:sym typeface="Mona Sans Light"/>
              </a:defRPr>
            </a:lvl1pPr>
          </a:lstStyle>
          <a:p>
            <a:r>
              <a:rPr lang="LID65535" noProof="1"/>
              <a:t>Broschyr x2</a:t>
            </a:r>
          </a:p>
        </p:txBody>
      </p:sp>
      <p:sp>
        <p:nvSpPr>
          <p:cNvPr id="196" name="Affisch x3"/>
          <p:cNvSpPr txBox="1"/>
          <p:nvPr/>
        </p:nvSpPr>
        <p:spPr>
          <a:xfrm>
            <a:off x="18956117" y="11653563"/>
            <a:ext cx="2795427" cy="558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gn="ctr" defTabSz="355600">
              <a:lnSpc>
                <a:spcPct val="70000"/>
              </a:lnSpc>
              <a:spcBef>
                <a:spcPts val="2100"/>
              </a:spcBef>
              <a:defRPr sz="3000">
                <a:solidFill>
                  <a:srgbClr val="FFFFFF"/>
                </a:solidFill>
                <a:latin typeface="Mona Sans Light"/>
                <a:ea typeface="Mona Sans Light"/>
                <a:cs typeface="Mona Sans Light"/>
                <a:sym typeface="Mona Sans Light"/>
              </a:defRPr>
            </a:lvl1pPr>
          </a:lstStyle>
          <a:p>
            <a:r>
              <a:rPr lang="LID65535" noProof="1"/>
              <a:t>Affisch x3</a:t>
            </a:r>
          </a:p>
        </p:txBody>
      </p:sp>
      <p:sp>
        <p:nvSpPr>
          <p:cNvPr id="197" name="TV-skärm x3"/>
          <p:cNvSpPr txBox="1"/>
          <p:nvPr/>
        </p:nvSpPr>
        <p:spPr>
          <a:xfrm>
            <a:off x="2326705" y="11653563"/>
            <a:ext cx="2795427" cy="558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gn="ctr" defTabSz="355600">
              <a:lnSpc>
                <a:spcPct val="70000"/>
              </a:lnSpc>
              <a:spcBef>
                <a:spcPts val="2100"/>
              </a:spcBef>
              <a:defRPr sz="3000">
                <a:solidFill>
                  <a:srgbClr val="FFFFFF"/>
                </a:solidFill>
                <a:latin typeface="Mona Sans Light"/>
                <a:ea typeface="Mona Sans Light"/>
                <a:cs typeface="Mona Sans Light"/>
                <a:sym typeface="Mona Sans Light"/>
              </a:defRPr>
            </a:lvl1pPr>
          </a:lstStyle>
          <a:p>
            <a:r>
              <a:rPr lang="LID65535" noProof="1"/>
              <a:t>TV-skärm x3</a:t>
            </a:r>
          </a:p>
        </p:txBody>
      </p:sp>
      <p:pic>
        <p:nvPicPr>
          <p:cNvPr id="198" name="MeMy_Lasformaga-MIK-Motstandskraft_TV-skarm_Bordspratare_RGB.png"/>
          <p:cNvPicPr>
            <a:picLocks noChangeAspect="1"/>
          </p:cNvPicPr>
          <p:nvPr/>
        </p:nvPicPr>
        <p:blipFill>
          <a:blip r:embed="rId13">
            <a:extLst>
              <a:ext uri="{28A0092B-C50C-407E-A947-70E740481C1C}">
                <a14:useLocalDpi xmlns:a14="http://schemas.microsoft.com/office/drawing/2010/main" val="0"/>
              </a:ext>
            </a:extLst>
          </a:blip>
          <a:srcRect l="2370" r="65786"/>
          <a:stretch>
            <a:fillRect/>
          </a:stretch>
        </p:blipFill>
        <p:spPr>
          <a:xfrm>
            <a:off x="2019944" y="3862643"/>
            <a:ext cx="1419534" cy="3153770"/>
          </a:xfrm>
          <a:prstGeom prst="rect">
            <a:avLst/>
          </a:prstGeom>
          <a:ln w="25400">
            <a:solidFill>
              <a:srgbClr val="EFE9DF"/>
            </a:solidFill>
            <a:miter lim="400000"/>
          </a:ln>
        </p:spPr>
      </p:pic>
      <p:pic>
        <p:nvPicPr>
          <p:cNvPr id="199" name="MeMy_Lasformaga-MIK-Motstandskraft_TV-skarm_Bordspratare_RGB.png"/>
          <p:cNvPicPr>
            <a:picLocks noChangeAspect="1"/>
          </p:cNvPicPr>
          <p:nvPr/>
        </p:nvPicPr>
        <p:blipFill>
          <a:blip r:embed="rId14">
            <a:extLst>
              <a:ext uri="{28A0092B-C50C-407E-A947-70E740481C1C}">
                <a14:useLocalDpi xmlns:a14="http://schemas.microsoft.com/office/drawing/2010/main" val="0"/>
              </a:ext>
            </a:extLst>
          </a:blip>
          <a:srcRect l="33923" r="33923"/>
          <a:stretch/>
        </p:blipFill>
        <p:spPr>
          <a:xfrm>
            <a:off x="3439314" y="3862643"/>
            <a:ext cx="1434681" cy="3153770"/>
          </a:xfrm>
          <a:prstGeom prst="rect">
            <a:avLst/>
          </a:prstGeom>
          <a:ln w="25400">
            <a:solidFill>
              <a:srgbClr val="EFE9DF"/>
            </a:solidFill>
            <a:miter lim="400000"/>
          </a:ln>
        </p:spPr>
      </p:pic>
      <p:pic>
        <p:nvPicPr>
          <p:cNvPr id="200" name="MeMy_Lasformaga-MIK-Motstandskraft_TV-skarm_Bordspratare_RGB.png"/>
          <p:cNvPicPr>
            <a:picLocks noChangeAspect="1"/>
          </p:cNvPicPr>
          <p:nvPr/>
        </p:nvPicPr>
        <p:blipFill>
          <a:blip r:embed="rId15">
            <a:extLst>
              <a:ext uri="{28A0092B-C50C-407E-A947-70E740481C1C}">
                <a14:useLocalDpi xmlns:a14="http://schemas.microsoft.com/office/drawing/2010/main" val="0"/>
              </a:ext>
            </a:extLst>
          </a:blip>
          <a:srcRect l="66098" r="2010"/>
          <a:stretch>
            <a:fillRect/>
          </a:stretch>
        </p:blipFill>
        <p:spPr>
          <a:xfrm>
            <a:off x="4873995" y="3862643"/>
            <a:ext cx="1421122" cy="3153770"/>
          </a:xfrm>
          <a:prstGeom prst="rect">
            <a:avLst/>
          </a:prstGeom>
          <a:ln w="25400">
            <a:solidFill>
              <a:srgbClr val="EFE9DF"/>
            </a:solidFill>
            <a:miter lim="400000"/>
          </a:ln>
        </p:spPr>
      </p:pic>
      <p:sp>
        <p:nvSpPr>
          <p:cNvPr id="201" name="Trekantspratare x1"/>
          <p:cNvSpPr txBox="1"/>
          <p:nvPr/>
        </p:nvSpPr>
        <p:spPr>
          <a:xfrm>
            <a:off x="2454603" y="7320901"/>
            <a:ext cx="3477740" cy="558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gn="ctr" defTabSz="355600">
              <a:lnSpc>
                <a:spcPct val="70000"/>
              </a:lnSpc>
              <a:spcBef>
                <a:spcPts val="2100"/>
              </a:spcBef>
              <a:defRPr sz="3000">
                <a:solidFill>
                  <a:srgbClr val="FFFFFF"/>
                </a:solidFill>
                <a:latin typeface="Mona Sans Light"/>
                <a:ea typeface="Mona Sans Light"/>
                <a:cs typeface="Mona Sans Light"/>
                <a:sym typeface="Mona Sans Light"/>
              </a:defRPr>
            </a:lvl1pPr>
          </a:lstStyle>
          <a:p>
            <a:r>
              <a:rPr lang="LID65535" noProof="1"/>
              <a:t>Trekantspratare x1</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 name="Tack!"/>
          <p:cNvSpPr txBox="1"/>
          <p:nvPr/>
        </p:nvSpPr>
        <p:spPr>
          <a:xfrm>
            <a:off x="1359955" y="5816600"/>
            <a:ext cx="21664091" cy="2082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gn="ctr" defTabSz="355600">
              <a:lnSpc>
                <a:spcPct val="110000"/>
              </a:lnSpc>
              <a:spcBef>
                <a:spcPts val="900"/>
              </a:spcBef>
              <a:defRPr sz="13000">
                <a:solidFill>
                  <a:srgbClr val="FFFFFF"/>
                </a:solidFill>
                <a:latin typeface="Mona Sans Black"/>
                <a:ea typeface="Mona Sans Black"/>
                <a:cs typeface="Mona Sans Black"/>
                <a:sym typeface="Mona Sans Black"/>
              </a:defRPr>
            </a:lvl1pPr>
          </a:lstStyle>
          <a:p>
            <a:r>
              <a:rPr lang="LID65535" noProof="1"/>
              <a:t>Tack!</a:t>
            </a:r>
          </a:p>
        </p:txBody>
      </p:sp>
    </p:spTree>
  </p:cSld>
  <p:clrMapOvr>
    <a:masterClrMapping/>
  </p:clrMapOvr>
  <p:transition spd="med"/>
</p:sld>
</file>

<file path=ppt/theme/theme1.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8339</TotalTime>
  <Words>628</Words>
  <Application>Microsoft Macintosh PowerPoint</Application>
  <PresentationFormat>Anpassad</PresentationFormat>
  <Paragraphs>57</Paragraphs>
  <Slides>15</Slides>
  <Notes>3</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15</vt:i4>
      </vt:variant>
    </vt:vector>
  </HeadingPairs>
  <TitlesOfParts>
    <vt:vector size="20" baseType="lpstr">
      <vt:lpstr>Mona Sans</vt:lpstr>
      <vt:lpstr>Helvetica Neue Medium</vt:lpstr>
      <vt:lpstr>Helvetica Neue</vt:lpstr>
      <vt:lpstr>Mona Sans Light</vt:lpstr>
      <vt:lpstr>21_BasicWhite</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Agnes Wahlberg</cp:lastModifiedBy>
  <cp:revision>15</cp:revision>
  <dcterms:modified xsi:type="dcterms:W3CDTF">2026-10-21T07:34:26Z</dcterms:modified>
</cp:coreProperties>
</file>